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9"/>
  </p:notesMasterIdLst>
  <p:sldIdLst>
    <p:sldId id="273" r:id="rId2"/>
    <p:sldId id="295" r:id="rId3"/>
    <p:sldId id="309" r:id="rId4"/>
    <p:sldId id="292" r:id="rId5"/>
    <p:sldId id="274" r:id="rId6"/>
    <p:sldId id="296" r:id="rId7"/>
    <p:sldId id="276" r:id="rId8"/>
    <p:sldId id="277" r:id="rId9"/>
    <p:sldId id="256" r:id="rId10"/>
    <p:sldId id="258" r:id="rId11"/>
    <p:sldId id="298" r:id="rId12"/>
    <p:sldId id="268" r:id="rId13"/>
    <p:sldId id="282" r:id="rId14"/>
    <p:sldId id="261" r:id="rId15"/>
    <p:sldId id="262" r:id="rId16"/>
    <p:sldId id="263" r:id="rId17"/>
    <p:sldId id="264" r:id="rId18"/>
    <p:sldId id="265" r:id="rId19"/>
    <p:sldId id="283" r:id="rId20"/>
    <p:sldId id="299" r:id="rId21"/>
    <p:sldId id="266" r:id="rId22"/>
    <p:sldId id="269" r:id="rId23"/>
    <p:sldId id="307" r:id="rId24"/>
    <p:sldId id="271" r:id="rId25"/>
    <p:sldId id="306" r:id="rId26"/>
    <p:sldId id="287" r:id="rId27"/>
    <p:sldId id="294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01891-6126-49C5-BBA2-A2219F1939BD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8ED4-CCCD-477B-9BBB-E0151622E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737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18ED4-CCCD-477B-9BBB-E0151622E7F2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kdörtgen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Yuvarlatılmış Dikdörtge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Yuvarlatılmış Dikdörtge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Yuvarlatılmış Dikdörtge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83568" y="3140968"/>
            <a:ext cx="8364896" cy="3672408"/>
          </a:xfrm>
        </p:spPr>
        <p:txBody>
          <a:bodyPr>
            <a:normAutofit fontScale="55000" lnSpcReduction="20000"/>
          </a:bodyPr>
          <a:lstStyle/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Prof.Dr</a:t>
            </a:r>
            <a:r>
              <a:rPr lang="tr-TR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Orhan </a:t>
            </a:r>
            <a:r>
              <a:rPr lang="tr-TR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Canbolat MD., </a:t>
            </a:r>
            <a:r>
              <a:rPr lang="tr-TR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PhD</a:t>
            </a:r>
            <a:endParaRPr lang="tr-TR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 Gazi Üniversitesi Tıp Fakültesi, Tıbbi Biyokimya Anabilim Dalı, Öğretim Üyesi</a:t>
            </a:r>
          </a:p>
          <a:p>
            <a:r>
              <a:rPr lang="tr-TR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**  Gazi Üniversitesi, Yaşam Bilimleri Uygulama ve Araştırma </a:t>
            </a:r>
            <a:r>
              <a:rPr lang="tr-TR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Merkezi Müdürü</a:t>
            </a:r>
            <a:endParaRPr lang="tr-TR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tr-T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://avesis.gazi.edu.tr/ocanbolat</a:t>
            </a:r>
          </a:p>
          <a:p>
            <a:r>
              <a:rPr lang="tr-T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https://yasam.gazi.edu.tr</a:t>
            </a:r>
          </a:p>
          <a:p>
            <a:r>
              <a:rPr lang="tr-T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www.profdrorhancanbolat.com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Orhan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Canbolat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Orhan Canbolat - Google </a:t>
            </a:r>
            <a:r>
              <a:rPr lang="tr-TR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</a:t>
            </a:r>
            <a:endParaRPr lang="tr-TR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https://www.scopus.com</a:t>
            </a:r>
            <a:endParaRPr lang="tr-TR" sz="2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002060"/>
              </a:solidFill>
            </a:endParaRPr>
          </a:p>
          <a:p>
            <a:endParaRPr lang="tr-TR" dirty="0" smtClean="0">
              <a:solidFill>
                <a:srgbClr val="002060"/>
              </a:solidFill>
            </a:endParaRPr>
          </a:p>
          <a:p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7776864" cy="360040"/>
          </a:xfrm>
        </p:spPr>
        <p:txBody>
          <a:bodyPr>
            <a:normAutofit fontScale="90000"/>
          </a:bodyPr>
          <a:lstStyle/>
          <a:p>
            <a: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BİLİMSEL YAYIN HAZIRLAMA TEKNİKLERİ</a:t>
            </a:r>
            <a:endParaRPr lang="tr-TR" sz="27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0"/>
            <a:ext cx="1440160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435280" cy="5760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Yayın- </a:t>
            </a:r>
            <a:r>
              <a:rPr lang="tr-TR" sz="2800" dirty="0" smtClean="0"/>
              <a:t>Dil 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2844" y="1785926"/>
            <a:ext cx="8533612" cy="30112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Temel  problem; </a:t>
            </a:r>
            <a:r>
              <a:rPr lang="tr-T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ifade zorluğu</a:t>
            </a:r>
          </a:p>
          <a:p>
            <a:pPr marL="0" indent="0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İyi </a:t>
            </a:r>
            <a:r>
              <a:rPr lang="tr-TR" sz="2800" u="sng" dirty="0" err="1" smtClean="0">
                <a:latin typeface="Times New Roman" pitchFamily="18" charset="0"/>
                <a:cs typeface="Times New Roman" pitchFamily="18" charset="0"/>
              </a:rPr>
              <a:t>ingilizce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: en az sayıda ve kısa kelimelerle anlam vermek</a:t>
            </a:r>
          </a:p>
          <a:p>
            <a:pPr>
              <a:buNone/>
            </a:pPr>
            <a:endParaRPr lang="tr-T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İngilizce dil editörü önemlidir;  </a:t>
            </a:r>
            <a:r>
              <a:rPr lang="tr-T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kendini ifade  et</a:t>
            </a:r>
          </a:p>
          <a:p>
            <a:endParaRPr lang="tr-TR" sz="2800" dirty="0" smtClean="0"/>
          </a:p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839272"/>
            <a:ext cx="8352928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51520" y="1124744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İngilizce </a:t>
            </a:r>
            <a:r>
              <a:rPr lang="tr-T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hemen hemen bilimin evrensel dili </a:t>
            </a:r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olmuştur</a:t>
            </a:r>
            <a:r>
              <a:rPr lang="tr-TR" sz="2000" b="1" dirty="0" smtClean="0">
                <a:solidFill>
                  <a:srgbClr val="002060"/>
                </a:solidFill>
              </a:rPr>
              <a:t>. - E</a:t>
            </a:r>
            <a:r>
              <a:rPr lang="tr-TR" sz="2000" b="1" dirty="0">
                <a:solidFill>
                  <a:srgbClr val="002060"/>
                </a:solidFill>
              </a:rPr>
              <a:t>. </a:t>
            </a:r>
            <a:r>
              <a:rPr lang="tr-TR" sz="2000" b="1" dirty="0" smtClean="0">
                <a:solidFill>
                  <a:srgbClr val="002060"/>
                </a:solidFill>
              </a:rPr>
              <a:t>Garfield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Bilimsel Yayın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rapor -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7920880" cy="5544616"/>
          </a:xfrm>
        </p:spPr>
        <p:txBody>
          <a:bodyPr>
            <a:noAutofit/>
          </a:bodyPr>
          <a:lstStyle/>
          <a:p>
            <a:r>
              <a:rPr lang="tr-TR" sz="1400" dirty="0" smtClean="0"/>
              <a:t>YAYINSIZ   BİLİM ÖLÜDÜR.- </a:t>
            </a:r>
            <a:r>
              <a:rPr lang="tr-TR" sz="1400" b="1" dirty="0" smtClean="0"/>
              <a:t>GERARD PİEL</a:t>
            </a:r>
          </a:p>
          <a:p>
            <a:pPr>
              <a:buNone/>
            </a:pPr>
            <a:endParaRPr lang="tr-TR" sz="1400" b="1" dirty="0" smtClean="0"/>
          </a:p>
          <a:p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Bilimsel makale, özgün araştırma 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sorunlarını tanımlayan, yazılmış ve basılmış </a:t>
            </a:r>
            <a:r>
              <a:rPr lang="tr-TR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RAPORDUR</a:t>
            </a:r>
            <a:r>
              <a:rPr lang="tr-TR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tr-TR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r-TR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ilimsel </a:t>
            </a:r>
            <a:r>
              <a:rPr lang="tr-TR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makale yazma konusunda da bir </a:t>
            </a:r>
            <a:r>
              <a:rPr lang="tr-TR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eğitim gerekir</a:t>
            </a:r>
            <a:endParaRPr lang="tr-TR" sz="14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31B6FD"/>
              </a:buClr>
            </a:pPr>
            <a:endParaRPr lang="tr-TR" sz="1400" b="1" dirty="0" smtClean="0">
              <a:solidFill>
                <a:srgbClr val="C00000"/>
              </a:solidFill>
            </a:endParaRPr>
          </a:p>
          <a:p>
            <a:pPr lvl="0">
              <a:buClr>
                <a:srgbClr val="31B6FD"/>
              </a:buClr>
            </a:pP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Temel </a:t>
            </a:r>
            <a:r>
              <a:rPr lang="tr-TR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bir bilimsel yayın</a:t>
            </a: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tr-TR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Kabul edilebilir temel bir bilimsel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yayın</a:t>
            </a: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meslektaşlara</a:t>
            </a:r>
          </a:p>
          <a:p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(1) gözlemleri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değerlendirme</a:t>
            </a:r>
          </a:p>
          <a:p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(2) deneyleri tekrarlama </a:t>
            </a:r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3) entelektüel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işlemleri 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değerlendirme imkan </a:t>
            </a: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verecek, yeterli bilgi içeren ilk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açıklama olmalıdır.</a:t>
            </a:r>
          </a:p>
          <a:p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uyumsal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algılamaya elverişli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; esasta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kalıc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, kısıtlama olmaksızın 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bilimsel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topluluğa açık 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ve bir veya daha fazla belli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başlı tanımlanan 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ikincil servislerin düzenli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taramas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için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hazır olmalıdır.</a:t>
            </a:r>
          </a:p>
          <a:p>
            <a:pPr marL="0" indent="0">
              <a:buNone/>
            </a:pPr>
            <a:endParaRPr lang="tr-TR" sz="1600" dirty="0" smtClean="0"/>
          </a:p>
          <a:p>
            <a:r>
              <a:rPr lang="tr-TR" sz="1800" b="1" dirty="0" smtClean="0"/>
              <a:t>Bir bilimsel makale ; </a:t>
            </a:r>
            <a:r>
              <a:rPr lang="tr-TR" sz="1800" b="1" u="sng" dirty="0" smtClean="0">
                <a:solidFill>
                  <a:srgbClr val="C00000"/>
                </a:solidFill>
              </a:rPr>
              <a:t>MANTIK, AÇIKLIK  VE </a:t>
            </a:r>
            <a:r>
              <a:rPr lang="tr-TR" sz="1800" b="1" u="sng" strike="sngStrike" dirty="0" smtClean="0">
                <a:solidFill>
                  <a:srgbClr val="C00000"/>
                </a:solidFill>
              </a:rPr>
              <a:t>KESİNLİK</a:t>
            </a:r>
            <a:r>
              <a:rPr lang="tr-TR" sz="1800" b="1" u="sng" dirty="0" smtClean="0">
                <a:solidFill>
                  <a:srgbClr val="C00000"/>
                </a:solidFill>
              </a:rPr>
              <a:t>  TALEP  EDER</a:t>
            </a:r>
            <a:r>
              <a:rPr lang="tr-TR" sz="1800" b="1" dirty="0" smtClean="0">
                <a:solidFill>
                  <a:srgbClr val="C00000"/>
                </a:solidFill>
              </a:rPr>
              <a:t> ??</a:t>
            </a:r>
          </a:p>
          <a:p>
            <a:endParaRPr lang="tr-TR" sz="1600" dirty="0" smtClean="0"/>
          </a:p>
          <a:p>
            <a:endParaRPr lang="tr-T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Yayın- </a:t>
            </a:r>
            <a:r>
              <a:rPr lang="tr-TR" sz="2400" dirty="0" smtClean="0"/>
              <a:t>Rapor </a:t>
            </a:r>
            <a:r>
              <a:rPr lang="tr-TR" sz="2400" dirty="0" smtClean="0"/>
              <a:t>- II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4829196"/>
          </a:xfrm>
        </p:spPr>
        <p:txBody>
          <a:bodyPr>
            <a:normAutofit fontScale="77500" lnSpcReduction="20000"/>
          </a:bodyPr>
          <a:lstStyle/>
          <a:p>
            <a:r>
              <a:rPr lang="tr-TR" sz="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Bilimsel yazım ;</a:t>
            </a: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üniform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kısa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öz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anlaşılabilir </a:t>
            </a:r>
          </a:p>
          <a:p>
            <a:r>
              <a:rPr lang="tr-TR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anlatım sistemi içermelidir</a:t>
            </a:r>
            <a:r>
              <a:rPr lang="tr-TR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Özgün araştırma raporu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Tarama/değerlendirme makalesi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 konferans raporu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Bildiri sunumu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Kitap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Kitap bölümü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1844824"/>
            <a:ext cx="4248472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tr-TR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Ctation</a:t>
            </a:r>
            <a:r>
              <a:rPr lang="tr-TR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Index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Biological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Abstracts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Index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Medicus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Excerpta</a:t>
            </a:r>
            <a:endParaRPr lang="tr-TR" sz="24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Medica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Bibliography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Agriculture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, 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Chemical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Index 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WOS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Publons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Scopus</a:t>
            </a:r>
            <a:endParaRPr lang="tr-TR" sz="24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Resech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Gate</a:t>
            </a: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4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Google </a:t>
            </a:r>
            <a:r>
              <a:rPr lang="tr-TR" sz="24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Schoolar</a:t>
            </a:r>
            <a:endParaRPr lang="tr-TR" sz="24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Bilimsel yayın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Başlık  Nasıl hazırlanır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latin typeface="Times New Roman" pitchFamily="18" charset="0"/>
                <a:cs typeface="Times New Roman" pitchFamily="18" charset="0"/>
              </a:rPr>
            </a:b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214282" y="1214422"/>
            <a:ext cx="8715436" cy="5357850"/>
          </a:xfrm>
        </p:spPr>
        <p:txBody>
          <a:bodyPr>
            <a:noAutofit/>
          </a:bodyPr>
          <a:lstStyle/>
          <a:p>
            <a:r>
              <a:rPr lang="tr-TR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İLK İZLENİMLER GÜÇLÜ İZLENİMLERDİR.  </a:t>
            </a: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Clifford</a:t>
            </a: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Allbutt</a:t>
            </a:r>
            <a:endParaRPr lang="tr-TR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Kısa açıklayıcı olmalı</a:t>
            </a:r>
            <a:r>
              <a:rPr lang="tr-TR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10-12 kelimeyi geçmemelidir</a:t>
            </a:r>
          </a:p>
          <a:p>
            <a:pPr marL="0" indent="0"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Spesifik olmalı</a:t>
            </a:r>
          </a:p>
          <a:p>
            <a:endParaRPr lang="tr-TR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Amacı atıf yapmalı-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derginin okuyucusuna doğru hitap etmelidir</a:t>
            </a:r>
            <a:endParaRPr lang="tr-TR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Open heart surgery in patients with sickle cell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hemoglobinopathy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Abdominal complications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following open-heart surgery: a report of 12 cases and review of the literature.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Oxidative stress and antioxidant status in elderly diabetes mellitus and glucose intolerance patients.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Makalenin başlığı  bir cümle değildir. Cümleden basit </a:t>
            </a:r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olabilir      </a:t>
            </a:r>
            <a:r>
              <a:rPr lang="tr-TR" b="1" dirty="0" err="1" smtClean="0">
                <a:solidFill>
                  <a:srgbClr val="002060"/>
                </a:solidFill>
              </a:rPr>
              <a:t>ChatGPT</a:t>
            </a:r>
            <a:endParaRPr lang="tr-TR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last summer of your life.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Magnesium contents of leukemic lymphocytes.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lvl="0"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“Element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structure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stenotic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mitral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valves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pPr lvl="0">
              <a:buNone/>
            </a:pPr>
            <a:r>
              <a:rPr lang="tr-TR" sz="1600" b="1" u="sng" dirty="0" smtClean="0">
                <a:latin typeface="Times New Roman" pitchFamily="18" charset="0"/>
                <a:cs typeface="Times New Roman" pitchFamily="18" charset="0"/>
              </a:rPr>
              <a:t>Makalenin konusunu (sonuçlarını değil) yansıtmalıdır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tr-TR" sz="1600" b="1" u="sng" dirty="0" smtClean="0">
                <a:latin typeface="Times New Roman" pitchFamily="18" charset="0"/>
                <a:cs typeface="Times New Roman" pitchFamily="18" charset="0"/>
              </a:rPr>
              <a:t>Uygun olmayan bir başlıkla şekilde düzenlenmiş bir makale amaçladığı kitleye ulaşamaz </a:t>
            </a:r>
          </a:p>
          <a:p>
            <a:endParaRPr lang="tr-TR" sz="16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- </a:t>
            </a:r>
            <a:r>
              <a:rPr lang="tr-TR" sz="2700" dirty="0" smtClean="0"/>
              <a:t>Yazarlar ve adresler nasıl hazırlanır 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568952" cy="5661248"/>
          </a:xfrm>
        </p:spPr>
        <p:txBody>
          <a:bodyPr>
            <a:normAutofit fontScale="55000" lnSpcReduction="20000"/>
          </a:bodyPr>
          <a:lstStyle/>
          <a:p>
            <a:pPr algn="just"/>
            <a:endParaRPr lang="tr-TR" sz="2900" dirty="0" smtClean="0"/>
          </a:p>
          <a:p>
            <a: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YER KAPMA SAVAŞLARI </a:t>
            </a:r>
          </a:p>
          <a:p>
            <a:pPr marL="0" indent="0">
              <a:buNone/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Kıskançlık</a:t>
            </a:r>
          </a:p>
          <a:p>
            <a:pPr marL="0" indent="0">
              <a:buNone/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Pozisyon kapma</a:t>
            </a:r>
          </a:p>
          <a:p>
            <a:pPr marL="0" indent="0">
              <a:buNone/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Akademik / İdari zorlama</a:t>
            </a:r>
          </a:p>
          <a:p>
            <a:pPr marL="0" indent="0">
              <a:buNone/>
            </a:pPr>
            <a:r>
              <a:rPr lang="tr-TR" sz="3600" b="1" u="sng" dirty="0" smtClean="0">
                <a:latin typeface="Times New Roman" pitchFamily="18" charset="0"/>
                <a:cs typeface="Times New Roman" pitchFamily="18" charset="0"/>
              </a:rPr>
              <a:t>Gelenekler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buNone/>
            </a:pPr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Sorumlu son isim</a:t>
            </a:r>
          </a:p>
          <a:p>
            <a:pPr marL="0" indent="0" fontAlgn="base">
              <a:buNone/>
            </a:pP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NiluferBayraktar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Seda Duygulu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Devay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Mine Yavuz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Taşlıpınar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Nese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Lortlar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Uçankuş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, Suna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Omeroglu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Seyhan 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Gümüşlü,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MustafaKavutcu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tr-TR" sz="29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Orhan Canbolat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 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effects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of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stobadine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on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purine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metabolism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in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rat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treated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with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carbon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tetrachloride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 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Turkish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Journal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of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Medical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Sciences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42(5):894-900 · 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October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2012</a:t>
            </a:r>
            <a:r>
              <a:rPr lang="tr-TR" sz="29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tr-TR" sz="29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fontAlgn="base">
              <a:buNone/>
            </a:pPr>
            <a:endParaRPr lang="tr-TR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Emeği geçen 1.isim</a:t>
            </a:r>
          </a:p>
          <a:p>
            <a:pPr marL="0" indent="0">
              <a:buNone/>
            </a:pPr>
            <a:r>
              <a:rPr lang="tr-TR" sz="2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O.Canbolat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J.Fandrey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W.Jelkmann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900" dirty="0">
                <a:solidFill>
                  <a:srgbClr val="505050"/>
                </a:solidFill>
                <a:latin typeface="Times New Roman" pitchFamily="18" charset="0"/>
                <a:cs typeface="Times New Roman" pitchFamily="18" charset="0"/>
              </a:rPr>
              <a:t> Effects of modulators of the production and degradation of hydrogen peroxide on erythropoietin </a:t>
            </a:r>
            <a:r>
              <a:rPr lang="en-US" sz="2900" dirty="0" smtClean="0">
                <a:solidFill>
                  <a:srgbClr val="505050"/>
                </a:solidFill>
                <a:latin typeface="Times New Roman" pitchFamily="18" charset="0"/>
                <a:cs typeface="Times New Roman" pitchFamily="18" charset="0"/>
              </a:rPr>
              <a:t>synthesis</a:t>
            </a:r>
            <a:r>
              <a:rPr lang="tr-TR" sz="2900" dirty="0" smtClean="0">
                <a:solidFill>
                  <a:srgbClr val="505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Respiration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Physiology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Volume 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114, </a:t>
            </a:r>
            <a:r>
              <a:rPr lang="tr-TR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2, </a:t>
            </a:r>
            <a:r>
              <a:rPr lang="tr-TR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November</a:t>
            </a:r>
            <a:r>
              <a:rPr lang="tr-TR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1998, </a:t>
            </a:r>
            <a:r>
              <a:rPr lang="tr-TR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175-183</a:t>
            </a:r>
            <a:endParaRPr lang="tr-TR" sz="2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- </a:t>
            </a:r>
            <a:r>
              <a:rPr lang="tr-TR" sz="2700" dirty="0" smtClean="0"/>
              <a:t>Kısa özet nasıl hazırlanır 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785794"/>
            <a:ext cx="9001156" cy="6072206"/>
          </a:xfrm>
        </p:spPr>
        <p:txBody>
          <a:bodyPr>
            <a:noAutofit/>
          </a:bodyPr>
          <a:lstStyle/>
          <a:p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Okurlar için genel bir haritadır Michael </a:t>
            </a:r>
            <a:r>
              <a:rPr lang="tr-TR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Alley</a:t>
            </a: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tr-TR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Makalenin küçültülmüş şekli / kendi kendine yetme</a:t>
            </a:r>
          </a:p>
          <a:p>
            <a:pPr fontAlgn="base"/>
            <a:endParaRPr lang="tr-TR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tr-TR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Keywords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intestine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ischaemia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malondialdehyde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intestinal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injury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: an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experimental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rats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Hazinedaroglu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SM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Dulger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Kayaoglu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HA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Pehlivan 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Serinsoz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Canbolat O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Erverdi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/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ANZ J </a:t>
            </a:r>
            <a:r>
              <a:rPr lang="tr-TR" sz="1400" u="sng" dirty="0" err="1" smtClean="0">
                <a:latin typeface="Times New Roman" pitchFamily="18" charset="0"/>
                <a:cs typeface="Times New Roman" pitchFamily="18" charset="0"/>
              </a:rPr>
              <a:t>Surg</a:t>
            </a:r>
            <a:r>
              <a:rPr lang="tr-TR" sz="1400" u="sng" dirty="0" smtClean="0">
                <a:latin typeface="Times New Roman" pitchFamily="18" charset="0"/>
                <a:cs typeface="Times New Roman" pitchFamily="18" charset="0"/>
              </a:rPr>
              <a:t>. ,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2004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Aug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;74(8):676-8.</a:t>
            </a:r>
          </a:p>
          <a:p>
            <a:pPr fontAlgn="base"/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General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Surgery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Medical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School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Ankara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06170 Ankara,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Turkey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base"/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Background: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investigate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effect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intestinal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injury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tr-TR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Methods</a:t>
            </a:r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Forty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Spraque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Dawley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rats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divided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= 10):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sham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sham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Thirty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minutes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ischaemia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± 30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performed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100 mg/kg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placebo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administered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30 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appropriate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Ileum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resected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histopathologic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evaluation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malondialdehyde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super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oxide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dismutase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determination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tr-TR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mucosal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injury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score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malondialdehyde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significantly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&lt; 0.01,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&lt; 0.05,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respectively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super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oxide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dismutase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significantly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&lt; 0.05).</a:t>
            </a:r>
          </a:p>
          <a:p>
            <a:pPr fontAlgn="base"/>
            <a:r>
              <a:rPr lang="tr-TR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tr-TR" sz="1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Acetylcysteine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prevent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intestinal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reperfusion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injury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histopathologic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findings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malondialdehyde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000" dirty="0" smtClean="0"/>
              <a:t>Giriş nasıl yazılır</a:t>
            </a:r>
            <a:endParaRPr lang="tr-TR" sz="20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764704"/>
            <a:ext cx="8572560" cy="6093296"/>
          </a:xfrm>
        </p:spPr>
        <p:txBody>
          <a:bodyPr>
            <a:normAutofit fontScale="55000" lnSpcReduction="20000"/>
          </a:bodyPr>
          <a:lstStyle/>
          <a:p>
            <a:r>
              <a:rPr lang="tr-TR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tr-TR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ötü  bir başlangıç, kötü bir son yaratır. - </a:t>
            </a:r>
            <a:r>
              <a:rPr lang="tr-TR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EURİPİDES</a:t>
            </a:r>
          </a:p>
          <a:p>
            <a:pPr>
              <a:buNone/>
            </a:pPr>
            <a:endParaRPr lang="tr-TR" sz="2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TECRÜBELİ YAZARLAR EN SON YAZAR</a:t>
            </a:r>
            <a:r>
              <a:rPr lang="tr-TR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tr-TR" sz="2900" b="1" u="sng" dirty="0" smtClean="0">
                <a:latin typeface="Times New Roman" pitchFamily="18" charset="0"/>
                <a:cs typeface="Times New Roman" pitchFamily="18" charset="0"/>
              </a:rPr>
              <a:t>Çalışma devam ederken yazmak , beklentilerini kağıda dökmek</a:t>
            </a:r>
          </a:p>
          <a:p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Geçmiş-geniş zaman</a:t>
            </a:r>
          </a:p>
          <a:p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Makaleyi yazım amacı</a:t>
            </a:r>
          </a:p>
          <a:p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Kaynak seçimi hassasiyeti </a:t>
            </a:r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temel bilgileri </a:t>
            </a:r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içersin, </a:t>
            </a:r>
            <a:r>
              <a:rPr lang="tr-TR" sz="2500" b="1" u="sng" dirty="0" smtClean="0">
                <a:latin typeface="Times New Roman" pitchFamily="18" charset="0"/>
                <a:cs typeface="Times New Roman" pitchFamily="18" charset="0"/>
              </a:rPr>
              <a:t>okuyucuyu yönlendirme</a:t>
            </a:r>
          </a:p>
          <a:p>
            <a:pPr marL="0" indent="0">
              <a:buNone/>
            </a:pPr>
            <a:endParaRPr lang="tr-TR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Problemi ortay  koy, okuyucu ne yaptığını anlasın</a:t>
            </a:r>
          </a:p>
          <a:p>
            <a:r>
              <a:rPr lang="tr-TR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Diğer yayınlarla destekle</a:t>
            </a:r>
          </a:p>
          <a:p>
            <a:r>
              <a:rPr lang="tr-TR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Araştırma yöntemi</a:t>
            </a:r>
          </a:p>
          <a:p>
            <a:r>
              <a:rPr lang="tr-TR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Problemin  Ana bulguları ve sonuçlarını  içersin</a:t>
            </a:r>
          </a:p>
          <a:p>
            <a:pPr lvl="0"/>
            <a:r>
              <a:rPr lang="tr-TR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Açık ol, gizeme gerek yok</a:t>
            </a:r>
          </a:p>
          <a:p>
            <a:pPr lvl="0"/>
            <a:endParaRPr lang="tr-TR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İyi bir araştırma makalesinin giriş bölümü, hakemi uyandırmayı hedefleyen "</a:t>
            </a:r>
            <a:r>
              <a:rPr lang="tr-TR" sz="2900" b="1" u="sng" dirty="0" smtClean="0">
                <a:latin typeface="Times New Roman" pitchFamily="18" charset="0"/>
                <a:cs typeface="Times New Roman" pitchFamily="18" charset="0"/>
              </a:rPr>
              <a:t>gök gürültüsü</a:t>
            </a: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" şiddetinde olmalıdır.    </a:t>
            </a:r>
          </a:p>
          <a:p>
            <a:pPr lvl="0"/>
            <a:endParaRPr lang="tr-TR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Tarz olarak  ; </a:t>
            </a: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abartılı ve taklitçi olunmamalıdır.</a:t>
            </a:r>
          </a:p>
          <a:p>
            <a:pPr lvl="0">
              <a:buNone/>
            </a:pP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Önce, makalenin işaret edeceği </a:t>
            </a:r>
            <a:r>
              <a:rPr lang="tr-TR" sz="29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problemin tanımına genel ama kısa bir yaklaşım yapılmalıdır</a:t>
            </a:r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Sonraki cümlelerde problemi ele almaya yardımcı olacak daha önceki çalışmalar tanımlanmalıdır.</a:t>
            </a:r>
          </a:p>
          <a:p>
            <a:endParaRPr lang="tr-TR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- </a:t>
            </a:r>
            <a:r>
              <a:rPr lang="tr-TR" sz="2400" dirty="0" smtClean="0"/>
              <a:t>MATERYAL METOD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715436" cy="4625989"/>
          </a:xfrm>
        </p:spPr>
        <p:txBody>
          <a:bodyPr>
            <a:normAutofit fontScale="85000" lnSpcReduction="20000"/>
          </a:bodyPr>
          <a:lstStyle/>
          <a:p>
            <a:endParaRPr lang="tr-TR" sz="2800" dirty="0" smtClean="0"/>
          </a:p>
          <a:p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Geçmiş zamanı kullan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Deney tasarımını tarif et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gerekirse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savun</a:t>
            </a:r>
          </a:p>
          <a:p>
            <a:r>
              <a:rPr lang="tr-T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Okuyanlar tekrarlanabileceğine  inansın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Kuşku taşımasın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Deney Modelini tanımla </a:t>
            </a:r>
          </a:p>
          <a:p>
            <a:r>
              <a:rPr lang="tr-TR" sz="2800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tr-TR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açık tarif  ??</a:t>
            </a:r>
          </a:p>
          <a:p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Meslektaşına yayına göndermeden önce </a:t>
            </a: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okut, </a:t>
            </a: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fikrini al</a:t>
            </a:r>
          </a:p>
          <a:p>
            <a:pPr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tr-TR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ayıf ve/veya yetersiz bir Materyal ve </a:t>
            </a:r>
            <a:r>
              <a:rPr lang="tr-TR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tr-TR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bölümü makalenin reddin yol açan yıkıcı, onarılamaz etki yaratabilir</a:t>
            </a:r>
            <a:endParaRPr lang="tr-TR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400" b="1" dirty="0" smtClean="0"/>
              <a:t>sonuçlar </a:t>
            </a:r>
            <a:endParaRPr lang="tr-TR" sz="2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764704"/>
            <a:ext cx="8786874" cy="6093296"/>
          </a:xfrm>
        </p:spPr>
        <p:txBody>
          <a:bodyPr>
            <a:normAutofit fontScale="77500" lnSpcReduction="20000"/>
          </a:bodyPr>
          <a:lstStyle/>
          <a:p>
            <a:r>
              <a:rPr lang="tr-TR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Bilimin büyük trajedisi  güzelim bir hipotezin  çirkin bir gerek tarafından öldürülmesidir .  T.H. </a:t>
            </a:r>
            <a:r>
              <a:rPr lang="tr-TR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Huxley</a:t>
            </a:r>
            <a:endParaRPr lang="tr-TR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Her şeyi kapsamak , hiçbir şeyi dışlamamak zorlaması bir kişini sınırsız bilgiye sahip olamadığını göstermez, kişinin ayırım yapamadığını gösterir.  </a:t>
            </a:r>
            <a:r>
              <a:rPr lang="tr-TR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Aaronson</a:t>
            </a:r>
            <a:endParaRPr lang="tr-TR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Geçmiş zaman  kullan</a:t>
            </a:r>
          </a:p>
          <a:p>
            <a:pPr lvl="0"/>
            <a:endParaRPr lang="tr-TR" sz="2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Önemli bulguları al</a:t>
            </a:r>
          </a:p>
          <a:p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Deneysel ayrıntıları </a:t>
            </a:r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tekrarlamadan </a:t>
            </a:r>
            <a:r>
              <a:rPr lang="tr-TR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deneyin kısa tanımı ve  </a:t>
            </a:r>
            <a:r>
              <a:rPr lang="tr-TR" sz="29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verilerin sunumu  verilmeli </a:t>
            </a:r>
          </a:p>
          <a:p>
            <a:pPr marL="0" indent="0">
              <a:buNone/>
            </a:pPr>
            <a:endParaRPr lang="tr-TR" sz="29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Sonuçlar süslemesiz, kısa olmalı</a:t>
            </a:r>
          </a:p>
          <a:p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Tekrardan kaçın</a:t>
            </a: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Doğru İstatistik yöntem kullan (</a:t>
            </a:r>
            <a:r>
              <a:rPr lang="tr-TR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Aritonun</a:t>
            </a:r>
            <a:r>
              <a:rPr lang="tr-TR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Parantezi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400" dirty="0" smtClean="0"/>
              <a:t>tablo – grafik - resim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784976" cy="3672408"/>
          </a:xfrm>
        </p:spPr>
        <p:txBody>
          <a:bodyPr>
            <a:normAutofit fontScale="25000" lnSpcReduction="20000"/>
          </a:bodyPr>
          <a:lstStyle/>
          <a:p>
            <a:pPr lvl="0"/>
            <a:endParaRPr lang="tr-TR" b="1" dirty="0" smtClean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tr-TR" sz="7200" b="1" dirty="0">
                <a:solidFill>
                  <a:srgbClr val="002060"/>
                </a:solidFill>
              </a:rPr>
              <a:t>Verileri tablo halinde sunmak, bilimsel makalenin kalbi, daha da ötesi, beynidir. </a:t>
            </a:r>
            <a:endParaRPr lang="tr-TR" sz="7200" b="1" dirty="0" smtClean="0">
              <a:solidFill>
                <a:srgbClr val="002060"/>
              </a:solidFill>
            </a:endParaRPr>
          </a:p>
          <a:p>
            <a:pPr marL="0" lvl="0" indent="0" algn="r">
              <a:buNone/>
            </a:pPr>
            <a:r>
              <a:rPr lang="tr-TR" sz="7200" b="1" dirty="0" smtClean="0">
                <a:solidFill>
                  <a:srgbClr val="002060"/>
                </a:solidFill>
              </a:rPr>
              <a:t>Peter Morgan</a:t>
            </a:r>
          </a:p>
          <a:p>
            <a:pPr lvl="0"/>
            <a:endParaRPr lang="tr-TR" sz="4900" b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tr-TR" sz="49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HAKEMLER SIKLIKLA İLK  OLARAK  TABLO VE ŞEKİLLERE BAKARLAR</a:t>
            </a:r>
            <a:r>
              <a:rPr lang="tr-TR" sz="4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endParaRPr lang="tr-TR" sz="49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tr-TR" sz="6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Her </a:t>
            </a:r>
            <a:r>
              <a:rPr lang="tr-TR" sz="6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tablonun amacını ve temel mesajını düşünün. Tablo başlığı genellikle tablonun en üstüne </a:t>
            </a:r>
            <a:r>
              <a:rPr lang="tr-TR" sz="6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yerleştirilir</a:t>
            </a:r>
            <a:r>
              <a:rPr lang="tr-TR" sz="6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6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tr-TR" sz="6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tr-TR" sz="6400" b="1" dirty="0" smtClean="0">
                <a:latin typeface="Times New Roman" pitchFamily="18" charset="0"/>
                <a:cs typeface="Times New Roman" pitchFamily="18" charset="0"/>
              </a:rPr>
              <a:t>YÜKSEK KALİTELİ BİR TABLO  YAZININ YAYINLANMA ŞANSINI ARTTIRIR.</a:t>
            </a:r>
          </a:p>
          <a:p>
            <a:pPr marL="0" lvl="0" indent="0">
              <a:buNone/>
            </a:pPr>
            <a:endParaRPr lang="tr-TR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tr-TR" sz="6400" b="1" dirty="0" smtClean="0">
                <a:latin typeface="Times New Roman" pitchFamily="18" charset="0"/>
                <a:cs typeface="Times New Roman" pitchFamily="18" charset="0"/>
              </a:rPr>
              <a:t>Tablonun başlığı makalenin kendi başlığı gibidir</a:t>
            </a:r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6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Tablonun başlığı  veya alt yazısı kısa ve az olmalı, iki veya daha fazla cümleye bölünmemelidir</a:t>
            </a:r>
          </a:p>
          <a:p>
            <a:pPr marL="0" lvl="0" indent="0">
              <a:buNone/>
            </a:pPr>
            <a:endParaRPr lang="tr-TR" sz="64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tr-TR" sz="6400" b="1" dirty="0" smtClean="0">
                <a:latin typeface="Times New Roman" pitchFamily="18" charset="0"/>
                <a:cs typeface="Times New Roman" pitchFamily="18" charset="0"/>
              </a:rPr>
              <a:t>Tabloda kısaltma kullanmaktan kaçınılmalı</a:t>
            </a:r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, eğer muhakkak kullanılması gerekiyorsa dipnotta belirtilmelidir.</a:t>
            </a:r>
          </a:p>
          <a:p>
            <a:pPr lvl="0"/>
            <a:endParaRPr lang="tr-TR" sz="6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tr-TR" sz="49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tr-TR" sz="4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tr-TR" sz="49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869160"/>
            <a:ext cx="792088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dirty="0" smtClean="0">
                <a:latin typeface="Times New Roman" pitchFamily="18" charset="0"/>
                <a:cs typeface="Times New Roman" pitchFamily="18" charset="0"/>
              </a:rPr>
              <a:t>Bilim -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Sorular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285720" y="1916832"/>
            <a:ext cx="8246720" cy="2016224"/>
          </a:xfrm>
        </p:spPr>
        <p:txBody>
          <a:bodyPr>
            <a:normAutofit fontScale="77500" lnSpcReduction="20000"/>
          </a:bodyPr>
          <a:lstStyle/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YAPIYI İNCELEME</a:t>
            </a:r>
          </a:p>
          <a:p>
            <a:pPr marL="0" indent="0">
              <a:buNone/>
            </a:pPr>
            <a:endParaRPr lang="tr-TR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NASIL</a:t>
            </a:r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 İŞLEYİŞİ İNCELEME</a:t>
            </a:r>
          </a:p>
          <a:p>
            <a:endParaRPr lang="tr-TR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NEDEN</a:t>
            </a:r>
            <a:r>
              <a:rPr lang="tr-TR" sz="2000" b="1" strike="sngStrike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SELLİK</a:t>
            </a:r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 SONUCUN ÖNÜNDEKİLER</a:t>
            </a:r>
          </a:p>
          <a:p>
            <a:endParaRPr lang="tr-TR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u="sng" strike="sngStrike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NİÇİN  </a:t>
            </a:r>
          </a:p>
        </p:txBody>
      </p:sp>
      <p:pic>
        <p:nvPicPr>
          <p:cNvPr id="7" name="6 İçerik Yer Tutucusu" descr="http://upload.wikimedia.org/wikipedia/commons/thumb/3/32/Bilimsel_yontem.jpg/300px-Bilimsel_yontem.jpg"/>
          <p:cNvPicPr>
            <a:picLocks noGrp="1"/>
          </p:cNvPicPr>
          <p:nvPr>
            <p:ph sz="half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284984"/>
            <a:ext cx="500404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tr-TR" sz="4800" dirty="0" smtClean="0">
                <a:latin typeface="Times New Roman" pitchFamily="18" charset="0"/>
                <a:cs typeface="Times New Roman" pitchFamily="18" charset="0"/>
              </a:rPr>
              <a:t>Bilimsel Yayın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tablo – grafik - resim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94891" y="1916832"/>
            <a:ext cx="5062925" cy="2376264"/>
          </a:xfrm>
        </p:spPr>
        <p:txBody>
          <a:bodyPr>
            <a:normAutofit/>
          </a:bodyPr>
          <a:lstStyle/>
          <a:p>
            <a:pPr marL="0" lvl="0" indent="0">
              <a:buClr>
                <a:srgbClr val="D34817"/>
              </a:buClr>
              <a:buNone/>
            </a:pPr>
            <a:r>
              <a:rPr lang="tr-TR" sz="1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Etkin bir resim ve fotoğraf çok </a:t>
            </a:r>
            <a:r>
              <a:rPr lang="tr-TR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önemlidir</a:t>
            </a:r>
          </a:p>
          <a:p>
            <a:pPr marL="0" lvl="0" indent="0">
              <a:buClr>
                <a:srgbClr val="D34817"/>
              </a:buClr>
              <a:buNone/>
            </a:pPr>
            <a:r>
              <a:rPr lang="tr-TR" sz="1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Grafik kullanılacaksa ; 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semboller, a</a:t>
            </a: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çık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-kapal</a:t>
            </a: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daireler, </a:t>
            </a: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genler ve kareler</a:t>
            </a: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  olabilir</a:t>
            </a:r>
          </a:p>
          <a:p>
            <a:pPr marL="0" indent="0">
              <a:buNone/>
            </a:pP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Eğer veriler, öne çıkan eğilimleri gösteriyorsa </a:t>
            </a:r>
            <a:r>
              <a:rPr lang="tr-TR" sz="1900" i="1" dirty="0" smtClean="0">
                <a:latin typeface="Times New Roman" pitchFamily="18" charset="0"/>
                <a:cs typeface="Times New Roman" pitchFamily="18" charset="0"/>
              </a:rPr>
              <a:t>grafik kullanın</a:t>
            </a:r>
            <a:r>
              <a:rPr lang="tr-TR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tr-TR" dirty="0"/>
          </a:p>
        </p:txBody>
      </p:sp>
      <p:pic>
        <p:nvPicPr>
          <p:cNvPr id="64513" name="Resim 16" descr="?attid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636912"/>
            <a:ext cx="2774682" cy="345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4" name="Rectangle 2"/>
          <p:cNvSpPr>
            <a:spLocks noChangeArrowheads="1"/>
          </p:cNvSpPr>
          <p:nvPr/>
        </p:nvSpPr>
        <p:spPr bwMode="auto">
          <a:xfrm rot="10800000" flipV="1">
            <a:off x="5868143" y="6074665"/>
            <a:ext cx="291869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Figure</a:t>
            </a:r>
            <a:r>
              <a:rPr kumimoji="0" lang="tr-T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2: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Brain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control</a:t>
            </a:r>
            <a:r>
              <a:rPr kumimoji="0" lang="tr-T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Normal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nervous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tissue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(Bar: 2µm,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Hematoxylin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&amp;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Eosin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tr-T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23528" y="743650"/>
            <a:ext cx="8463314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endParaRPr lang="tr-TR" dirty="0" smtClean="0">
              <a:solidFill>
                <a:srgbClr val="073E87"/>
              </a:solidFill>
            </a:endParaRPr>
          </a:p>
          <a:p>
            <a:pPr lvl="0" algn="r">
              <a:spcBef>
                <a:spcPct val="20000"/>
              </a:spcBef>
              <a:buClr>
                <a:srgbClr val="31B6FD"/>
              </a:buClr>
              <a:buSzPct val="100000"/>
            </a:pPr>
            <a:endParaRPr lang="tr-TR" dirty="0">
              <a:solidFill>
                <a:srgbClr val="073E87"/>
              </a:solidFill>
            </a:endParaRPr>
          </a:p>
          <a:p>
            <a:pPr lvl="0" algn="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tr-TR" b="1" dirty="0" smtClean="0">
                <a:solidFill>
                  <a:srgbClr val="073E87"/>
                </a:solidFill>
              </a:rPr>
              <a:t>Bir </a:t>
            </a:r>
            <a:r>
              <a:rPr lang="tr-TR" b="1" dirty="0">
                <a:solidFill>
                  <a:srgbClr val="073E87"/>
                </a:solidFill>
              </a:rPr>
              <a:t>kitabın yüz sayfada ortaya koyabildiğini, bir resim anında verebilir.- </a:t>
            </a:r>
            <a:r>
              <a:rPr lang="tr-TR" b="1" dirty="0" err="1">
                <a:solidFill>
                  <a:srgbClr val="073E87"/>
                </a:solidFill>
              </a:rPr>
              <a:t>Ivan</a:t>
            </a:r>
            <a:r>
              <a:rPr lang="tr-TR" b="1" dirty="0">
                <a:solidFill>
                  <a:srgbClr val="073E87"/>
                </a:solidFill>
              </a:rPr>
              <a:t> </a:t>
            </a:r>
            <a:r>
              <a:rPr lang="tr-TR" b="1" dirty="0" err="1">
                <a:solidFill>
                  <a:srgbClr val="073E87"/>
                </a:solidFill>
              </a:rPr>
              <a:t>Sergeyevich</a:t>
            </a:r>
            <a:r>
              <a:rPr lang="tr-TR" b="1" dirty="0">
                <a:solidFill>
                  <a:srgbClr val="073E87"/>
                </a:solidFill>
              </a:rPr>
              <a:t> </a:t>
            </a:r>
            <a:r>
              <a:rPr lang="tr-TR" b="1" dirty="0" err="1">
                <a:solidFill>
                  <a:srgbClr val="073E87"/>
                </a:solidFill>
              </a:rPr>
              <a:t>Turgenev</a:t>
            </a:r>
            <a:endParaRPr lang="tr-TR" b="1" dirty="0">
              <a:solidFill>
                <a:srgbClr val="073E87"/>
              </a:solidFill>
            </a:endParaRPr>
          </a:p>
        </p:txBody>
      </p:sp>
      <p:pic>
        <p:nvPicPr>
          <p:cNvPr id="1026" name="Picture 2" descr="C:\Users\orhan\Desktop\graph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89040"/>
            <a:ext cx="5178304" cy="305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700" dirty="0" smtClean="0"/>
              <a:t>Tartışma nasıl yazılır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764704"/>
            <a:ext cx="8678198" cy="6093296"/>
          </a:xfrm>
        </p:spPr>
        <p:txBody>
          <a:bodyPr>
            <a:normAutofit fontScale="25000" lnSpcReduction="20000"/>
          </a:bodyPr>
          <a:lstStyle/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Bilimsel merak, </a:t>
            </a:r>
            <a:r>
              <a:rPr lang="tr-TR" sz="6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araştırmacıların, kanıtların geçerliliğini </a:t>
            </a:r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ilgili </a:t>
            </a:r>
            <a:r>
              <a:rPr lang="tr-TR" sz="6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yorumları sorgulamalarını </a:t>
            </a:r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gerektirir ve </a:t>
            </a:r>
            <a:r>
              <a:rPr lang="tr-TR" sz="6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 </a:t>
            </a:r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böylece ortaya </a:t>
            </a:r>
            <a:r>
              <a:rPr lang="tr-TR" sz="6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</a:t>
            </a:r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6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Wayne</a:t>
            </a:r>
            <a:r>
              <a:rPr lang="tr-TR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G.Watson</a:t>
            </a:r>
            <a:endParaRPr lang="tr-TR" sz="6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5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 ZOR </a:t>
            </a:r>
            <a:r>
              <a:rPr lang="tr-TR" sz="5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KISIM - TECRÜBE İSTER</a:t>
            </a:r>
            <a:endParaRPr lang="tr-TR" sz="5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31B6FD"/>
              </a:buClr>
            </a:pPr>
            <a:r>
              <a:rPr lang="tr-TR" sz="56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Geçmiş ve  geniş zamanı kullan</a:t>
            </a:r>
          </a:p>
          <a:p>
            <a:pPr marL="0" indent="0">
              <a:buNone/>
            </a:pPr>
            <a:endParaRPr lang="tr-TR" sz="5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5600" b="1" u="sng" dirty="0" smtClean="0">
                <a:latin typeface="Times New Roman" pitchFamily="18" charset="0"/>
                <a:cs typeface="Times New Roman" pitchFamily="18" charset="0"/>
              </a:rPr>
              <a:t>Sonucuna güvenmezse onu toz bulutu arkasına saklar</a:t>
            </a:r>
          </a:p>
          <a:p>
            <a:r>
              <a:rPr lang="tr-TR" sz="5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Sonuçları tekrarlama , tartış</a:t>
            </a:r>
          </a:p>
          <a:p>
            <a:r>
              <a:rPr lang="tr-TR" sz="6400" dirty="0" err="1" smtClean="0">
                <a:latin typeface="Times New Roman" pitchFamily="18" charset="0"/>
                <a:cs typeface="Times New Roman" pitchFamily="18" charset="0"/>
              </a:rPr>
              <a:t>İsitisnaları</a:t>
            </a:r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, ilgi </a:t>
            </a:r>
            <a:r>
              <a:rPr lang="tr-TR" sz="6400" dirty="0" err="1" smtClean="0">
                <a:latin typeface="Times New Roman" pitchFamily="18" charset="0"/>
                <a:cs typeface="Times New Roman" pitchFamily="18" charset="0"/>
              </a:rPr>
              <a:t>kuramadıkalarını</a:t>
            </a:r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 tartış, örtme</a:t>
            </a:r>
          </a:p>
          <a:p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Diğer çalışmalarla </a:t>
            </a:r>
            <a:r>
              <a:rPr lang="tr-TR" sz="6400" b="1" u="sng" dirty="0" smtClean="0">
                <a:latin typeface="Times New Roman" pitchFamily="18" charset="0"/>
                <a:cs typeface="Times New Roman" pitchFamily="18" charset="0"/>
              </a:rPr>
              <a:t>uyumluluk ve zıtlığı tartış</a:t>
            </a:r>
          </a:p>
          <a:p>
            <a:r>
              <a:rPr lang="tr-TR" sz="6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Gözlenen gerçekler arasındaki ilişkileri göster</a:t>
            </a:r>
          </a:p>
          <a:p>
            <a:pPr lvl="0"/>
            <a:r>
              <a:rPr lang="tr-TR" sz="6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Bulduğunuza ışık tutun, tümüne değil</a:t>
            </a:r>
          </a:p>
          <a:p>
            <a:pPr lvl="0"/>
            <a:endParaRPr lang="tr-TR" sz="5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56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5600" b="1" dirty="0" smtClean="0">
                <a:latin typeface="Times New Roman" pitchFamily="18" charset="0"/>
                <a:cs typeface="Times New Roman" pitchFamily="18" charset="0"/>
              </a:rPr>
              <a:t>aha önce yayınlanmış yazılardaki metodolojik hatalar, eksiklikler ve zaaflardır. Bunlar dikkatle bulunup tartışılmalıdır</a:t>
            </a:r>
            <a:r>
              <a:rPr lang="tr-TR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tr-TR" sz="5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Öngörülmeyen ama bulunan sürpriz sonuçların tartışılması unutulmamalıdır</a:t>
            </a:r>
          </a:p>
          <a:p>
            <a:pPr lvl="0"/>
            <a:endParaRPr lang="tr-TR" sz="5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5600" b="1" u="sng" dirty="0" smtClean="0">
                <a:latin typeface="Times New Roman" pitchFamily="18" charset="0"/>
                <a:cs typeface="Times New Roman" pitchFamily="18" charset="0"/>
              </a:rPr>
              <a:t>Daha önceden yayımlanan bulgularla çelişen sonuçlarınız varsa bu çalışmaları aşağılamayın. Unutmayın ki sizin yazınızın hakemi bu çalışmaların yazarları olabilir. </a:t>
            </a:r>
          </a:p>
          <a:p>
            <a:pPr lvl="0"/>
            <a:endParaRPr lang="tr-TR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5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SONUÇLARDA VERİLMEYEN HİÇBİR BULGU TARTIŞMAYA KONMAMALIDIR</a:t>
            </a:r>
            <a:r>
              <a:rPr lang="tr-TR" sz="5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5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5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MIŞ GİBİ  YAPMAK</a:t>
            </a:r>
            <a:endParaRPr lang="tr-TR" sz="56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5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Basit  dil kullan</a:t>
            </a:r>
          </a:p>
          <a:p>
            <a:r>
              <a:rPr lang="tr-TR" sz="5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Kısa bir özet veya tartışmayla bitir</a:t>
            </a:r>
          </a:p>
          <a:p>
            <a:pPr marL="0" indent="0">
              <a:buNone/>
            </a:pPr>
            <a:endParaRPr lang="tr-TR" sz="56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700" dirty="0" smtClean="0"/>
              <a:t>Kaynaklara nasıl atıf yapılır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715436" cy="5857916"/>
          </a:xfrm>
        </p:spPr>
        <p:txBody>
          <a:bodyPr>
            <a:noAutofit/>
          </a:bodyPr>
          <a:lstStyle/>
          <a:p>
            <a:r>
              <a:rPr lang="tr-T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Sayılamayacak kadar çok kaynak içeren metinler, bilimselliğin işareti olmaktan ziyade  güvensizliğin göstergesidir</a:t>
            </a:r>
            <a:r>
              <a:rPr lang="tr-TR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tr-T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William C. </a:t>
            </a:r>
            <a:r>
              <a:rPr lang="tr-TR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Roberts</a:t>
            </a:r>
            <a:endParaRPr lang="tr-TR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Sadece yayımlanmış olan önemli kaynaklara  sıralamalısınız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Her kaynağı yazmadan özgün şeklini kontrol edin</a:t>
            </a:r>
          </a:p>
          <a:p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Çık atıf, çok maliyet demek</a:t>
            </a:r>
          </a:p>
          <a:p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Tamamını okumadığın </a:t>
            </a:r>
            <a:r>
              <a:rPr lang="tr-TR" sz="1600" b="1" dirty="0" err="1" smtClean="0">
                <a:latin typeface="Times New Roman" pitchFamily="18" charset="0"/>
                <a:cs typeface="Times New Roman" pitchFamily="18" charset="0"/>
              </a:rPr>
              <a:t>litaratürü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yayına koyma</a:t>
            </a: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Çoğu yazar editörlerin referans bölümüne dikkatle baktığını bilmemektedir</a:t>
            </a:r>
            <a:r>
              <a:rPr lang="tr-T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>
              <a:buNone/>
            </a:pPr>
            <a:endParaRPr lang="tr-TR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Referansların hedef derginin formatına uygun olarak yazılması gereklidir.</a:t>
            </a:r>
          </a:p>
          <a:p>
            <a:pPr lvl="0"/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Çoğu dergi 25'in üstünde referansı önermemektedir. </a:t>
            </a:r>
          </a:p>
          <a:p>
            <a:pPr lvl="0"/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Referansların sadece güncel olması değil </a:t>
            </a:r>
            <a:r>
              <a:rPr lang="tr-TR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 konuda yapılmış en önemli çalışmaları da (eski tarihli olsa da) içermesi gerektiğinden, </a:t>
            </a:r>
            <a:r>
              <a:rPr lang="tr-T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kaynak seçiminin dikkatle yapılması gerekir.</a:t>
            </a:r>
          </a:p>
          <a:p>
            <a:pPr marL="0" lvl="0" indent="0">
              <a:buNone/>
            </a:pPr>
            <a:endParaRPr lang="tr-TR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Yazının içine referans konulması, derginin stiline göre, (x) veya [ x] veya </a:t>
            </a:r>
            <a:r>
              <a:rPr lang="tr-TR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xxx</a:t>
            </a:r>
            <a:r>
              <a:rPr lang="tr-TR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teklinde olabilir.</a:t>
            </a:r>
          </a:p>
          <a:p>
            <a:pPr lvl="0"/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Bilimsel </a:t>
            </a:r>
            <a:r>
              <a:rPr lang="tr-TR" sz="4000" dirty="0" smtClean="0"/>
              <a:t>Yayın </a:t>
            </a:r>
            <a:r>
              <a:rPr lang="tr-TR" sz="2000" dirty="0" smtClean="0"/>
              <a:t>Teşekkür </a:t>
            </a:r>
            <a:endParaRPr lang="tr-TR" sz="2000" dirty="0"/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8604944" cy="4065315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ezaket </a:t>
            </a:r>
            <a:r>
              <a:rPr lang="tr-TR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için daima yeterli zaman </a:t>
            </a:r>
            <a:r>
              <a:rPr lang="tr-TR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vardır</a:t>
            </a:r>
            <a:r>
              <a:rPr lang="tr-TR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tr-T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tr-TR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Ralph</a:t>
            </a:r>
            <a:r>
              <a:rPr lang="tr-TR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Waldo</a:t>
            </a:r>
            <a:r>
              <a:rPr lang="tr-TR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Emerson</a:t>
            </a:r>
            <a:endParaRPr lang="tr-T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Laboratuvarınızda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veya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başkasında bulunan bir kişiden bir herhangi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bir önemli teknik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yardım için teşekkür etmelisiniz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lınan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burs veya proje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desteği 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gibi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maddî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katkılara teşekkür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etmeniz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gerekir. </a:t>
            </a:r>
            <a:r>
              <a:rPr lang="tr-T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DERGİLER BUNU ZORUNLU HALE GETİRMİŞTİR</a:t>
            </a:r>
            <a:endParaRPr lang="tr-TR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38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</a:t>
            </a:r>
            <a:r>
              <a:rPr lang="tr-TR" sz="2400" dirty="0" smtClean="0"/>
              <a:t>dergi seçimi 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77500" lnSpcReduction="20000"/>
          </a:bodyPr>
          <a:lstStyle/>
          <a:p>
            <a:r>
              <a:rPr lang="tr-TR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Nereye göndereyim- Genel soru</a:t>
            </a:r>
          </a:p>
          <a:p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Yanlış dergiye sunum ; !!!!!!!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Dergi için uygun değildir </a:t>
            </a:r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İADE</a:t>
            </a:r>
          </a:p>
          <a:p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Yayınınız dergi için sırada ise ; Kötü veya haksız değerlendirme</a:t>
            </a:r>
          </a:p>
          <a:p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tr-TR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akeler</a:t>
            </a:r>
            <a:r>
              <a:rPr lang="tr-TR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dergiye uygun fakat okunma şansı düşük</a:t>
            </a:r>
          </a:p>
          <a:p>
            <a:pPr marL="0" indent="0">
              <a:buNone/>
            </a:pPr>
            <a:endParaRPr lang="tr-TR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sağlık, fen ve mühendislik alanlarında doçentlik başvuruları için,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Thomson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Reuters’in indeksleri olan SCI-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SSCI ve AHCI kapsamındaki dergilerde yayın yapılması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önemlidir.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TOPLULUK DERGİSİ  ÖNEMLİ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Derginin yıllık basım süresi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EDİTÖRE NAZİK DAVRAN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Şikayetini editöre yap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1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Kısa tenkit ise hemen cevapla, uzun ise acele etme</a:t>
            </a:r>
          </a:p>
          <a:p>
            <a:endParaRPr lang="tr-TR" sz="31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91264" cy="43204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DERGİ SEÇİMİ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504" y="764704"/>
            <a:ext cx="8928992" cy="583264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lvl="0" algn="just">
              <a:buClr>
                <a:srgbClr val="D34817"/>
              </a:buClr>
            </a:pPr>
            <a:r>
              <a:rPr lang="tr-TR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DÜNYADA HER TİP BİLİMSEL DERGİYİ İNDEKS KAPSAMINA ALIP TARAMAK ZORDUR ÇÜNKÜ HER TİP DERGİ AYNI KALİTEDE DEĞİLDİR. </a:t>
            </a:r>
            <a:r>
              <a:rPr lang="tr-TR" sz="4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GENELLİKLE ÖNEMLİ BİLİMSEL VERİLER İYİ DERGİLERDE </a:t>
            </a:r>
            <a:r>
              <a:rPr lang="tr-TR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YAYINLANMAKTADIR</a:t>
            </a:r>
          </a:p>
          <a:p>
            <a:pPr marL="0" lvl="0" indent="0" algn="r">
              <a:buClr>
                <a:srgbClr val="D34817"/>
              </a:buClr>
              <a:buNone/>
            </a:pPr>
            <a:r>
              <a:rPr lang="tr-T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BRADFORD YASASI</a:t>
            </a:r>
            <a:endParaRPr lang="tr-TR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>
              <a:buClr>
                <a:srgbClr val="D34817"/>
              </a:buClr>
            </a:pPr>
            <a:endParaRPr lang="tr-TR" sz="21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0BD0D9"/>
              </a:buClr>
              <a:buNone/>
            </a:pPr>
            <a:r>
              <a:rPr lang="tr-TR" sz="4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tr-TR" sz="49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yüksek etki faktörüne sahip olan, </a:t>
            </a:r>
            <a:r>
              <a:rPr lang="tr-TR" sz="4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yani atıf sayısı en yüksek olan dergilerin toplam akademik dergi sayısının %2’sine bile denk </a:t>
            </a:r>
            <a:r>
              <a:rPr lang="tr-TR" sz="4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gelmez</a:t>
            </a:r>
          </a:p>
          <a:p>
            <a:pPr marL="0" lvl="0" indent="0">
              <a:buClr>
                <a:srgbClr val="0BD0D9"/>
              </a:buClr>
              <a:buNone/>
            </a:pPr>
            <a:endParaRPr lang="tr-TR" sz="3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0BD0D9"/>
              </a:buClr>
              <a:buNone/>
            </a:pPr>
            <a:r>
              <a:rPr lang="tr-TR" sz="43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Çok 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fazla indeks vardır. Bunlar arasında </a:t>
            </a:r>
            <a:r>
              <a:rPr lang="tr-TR" sz="43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Thomson</a:t>
            </a:r>
            <a:r>
              <a:rPr lang="tr-TR" sz="4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Reuters Şirketine ait indeksler 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[Web of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(= WOS) kapsamındaki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Citation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Index®-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Expanded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(SCIE),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Sciences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Citation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Index® (SSCI®) ve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Arts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Humanities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Citation</a:t>
            </a:r>
            <a:r>
              <a:rPr lang="tr-TR" sz="4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Index (AH&amp;CI®)] çeşitli nedenlerle ön plandadır. </a:t>
            </a:r>
          </a:p>
          <a:p>
            <a:endParaRPr lang="tr-TR" sz="4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4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Thomson</a:t>
            </a:r>
            <a:r>
              <a:rPr lang="tr-TR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-ISI, SCI kapsa-</a:t>
            </a:r>
            <a:r>
              <a:rPr lang="tr-TR" sz="4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mındaki</a:t>
            </a:r>
            <a:r>
              <a:rPr lang="tr-TR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dergi sayısını fazla arttırmamasına rağmen, 1997’de 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Web of </a:t>
            </a:r>
            <a:r>
              <a:rPr lang="tr-TR" sz="43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Science’i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kurmuş ve SCI-</a:t>
            </a:r>
            <a:r>
              <a:rPr lang="tr-TR" sz="43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Expanded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diye yeni bir indeks oluşturarak kapsamındaki dergi sayısını arttırma yoluna gitmiş</a:t>
            </a:r>
            <a:r>
              <a:rPr lang="tr-TR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bu yeni indeks kapsamındaki dergi sayısı, SCI kapsamındaki dergi sayısının </a:t>
            </a:r>
            <a:r>
              <a:rPr lang="tr-TR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artırmıştır. 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Yani “Bir derginin SCI-</a:t>
            </a:r>
            <a:r>
              <a:rPr lang="tr-TR" sz="43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Expanded’e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kabul edilmesi, </a:t>
            </a:r>
            <a:r>
              <a:rPr lang="tr-TR" sz="43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SCI’e</a:t>
            </a:r>
            <a:r>
              <a:rPr lang="tr-TR" sz="43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kabul edilmesine göre daha kolay hale gelmiştir.  (Ticari Kaygı Olabilir</a:t>
            </a:r>
            <a:r>
              <a:rPr lang="tr-TR" sz="4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43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Nature’de</a:t>
            </a:r>
            <a:r>
              <a:rPr lang="tr-TR" sz="4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çıkan yayınlar yılda ortalama 500,000 civarında atıf alırken, bir başka dergi yılda 0 (sıfır) veya 1 atıf alabilmektedir</a:t>
            </a:r>
            <a:r>
              <a:rPr lang="tr-TR" sz="4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  <a:t>Etki </a:t>
            </a:r>
            <a: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  <a:t>faktörü (IF) </a:t>
            </a:r>
            <a:r>
              <a:rPr lang="tr-TR" sz="4900" b="1" u="sng" dirty="0">
                <a:latin typeface="Times New Roman" pitchFamily="18" charset="0"/>
                <a:cs typeface="Times New Roman" pitchFamily="18" charset="0"/>
              </a:rPr>
              <a:t>kavramı</a:t>
            </a:r>
            <a:r>
              <a:rPr lang="tr-TR" sz="4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4300" b="1" u="sng" dirty="0">
                <a:latin typeface="Times New Roman" pitchFamily="18" charset="0"/>
                <a:cs typeface="Times New Roman" pitchFamily="18" charset="0"/>
              </a:rPr>
              <a:t>yapılan bilimsel çalışmaların başka araştırıcılar tarafından ne derecede okunduğunun merak edilmesi ve bu durumun anlaşılması için geliştirilmiştir </a:t>
            </a:r>
            <a:r>
              <a:rPr lang="tr-TR" sz="4300" b="1" dirty="0">
                <a:latin typeface="Times New Roman" pitchFamily="18" charset="0"/>
                <a:cs typeface="Times New Roman" pitchFamily="18" charset="0"/>
              </a:rPr>
              <a:t>ancak tartışmalı bir kavramdır. Buradaki ana mantık, bir dergide çıkan her makalenin kaç defa atıf gösterilmesinin tespit edilmesine </a:t>
            </a:r>
            <a:r>
              <a:rPr lang="tr-TR" sz="4300" b="1" dirty="0" smtClean="0">
                <a:latin typeface="Times New Roman" pitchFamily="18" charset="0"/>
                <a:cs typeface="Times New Roman" pitchFamily="18" charset="0"/>
              </a:rPr>
              <a:t>dayanmaktadır</a:t>
            </a:r>
            <a:r>
              <a:rPr lang="tr-TR" sz="4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4300" dirty="0">
              <a:solidFill>
                <a:srgbClr val="6666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4300" b="1" dirty="0" smtClean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CANCER </a:t>
            </a:r>
            <a:r>
              <a:rPr lang="tr-TR" sz="4300" b="1" dirty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JOURNAL FOR </a:t>
            </a:r>
            <a:r>
              <a:rPr lang="tr-TR" sz="4300" b="1" dirty="0" smtClean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CLINICIANS 244.5</a:t>
            </a:r>
            <a:endParaRPr lang="tr-TR" sz="4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300" b="1" dirty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NEW ENGLAND JOURNAL OF </a:t>
            </a:r>
            <a:r>
              <a:rPr lang="en-US" sz="4300" b="1" dirty="0" smtClean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MEDICINE</a:t>
            </a:r>
            <a:r>
              <a:rPr lang="tr-TR" sz="4300" b="1" dirty="0" smtClean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 79.25</a:t>
            </a:r>
          </a:p>
          <a:p>
            <a:r>
              <a:rPr lang="tr-TR" sz="4300" b="1" dirty="0" smtClean="0">
                <a:solidFill>
                  <a:srgbClr val="666666"/>
                </a:solidFill>
                <a:latin typeface="Times New Roman" pitchFamily="18" charset="0"/>
                <a:cs typeface="Times New Roman" pitchFamily="18" charset="0"/>
              </a:rPr>
              <a:t>LANCET 53.2</a:t>
            </a:r>
            <a:r>
              <a:rPr lang="tr-TR" sz="4300" b="1" dirty="0" smtClean="0"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r>
              <a:rPr lang="tr-TR" sz="4300" b="1" dirty="0" smtClean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tr-TR" sz="4300" b="1" dirty="0">
                <a:latin typeface="Times New Roman" pitchFamily="18" charset="0"/>
                <a:cs typeface="Times New Roman" pitchFamily="18" charset="0"/>
              </a:rPr>
              <a:t>://www.nlm.nih.gov/pubs/factsheets/jsel.html Erişim:16.3.2017</a:t>
            </a:r>
            <a:endParaRPr lang="tr-TR" sz="4300" b="1" dirty="0" smtClean="0">
              <a:solidFill>
                <a:srgbClr val="6666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4300" dirty="0">
              <a:solidFill>
                <a:srgbClr val="6666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6666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4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63272" cy="911024"/>
          </a:xfrm>
        </p:spPr>
        <p:txBody>
          <a:bodyPr>
            <a:normAutofit fontScale="90000"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Bilimsel Yayın-  </a:t>
            </a:r>
            <a:r>
              <a:rPr lang="tr-TR" sz="2700" dirty="0" smtClean="0"/>
              <a:t>Eleştiri</a:t>
            </a:r>
            <a:br>
              <a:rPr lang="tr-TR" sz="2700" dirty="0" smtClean="0"/>
            </a:br>
            <a:r>
              <a:rPr lang="tr-TR" sz="1600" b="1" dirty="0" smtClean="0">
                <a:solidFill>
                  <a:srgbClr val="002060"/>
                </a:solidFill>
                <a:latin typeface="Constantia"/>
                <a:ea typeface="+mn-ea"/>
                <a:cs typeface="+mn-cs"/>
              </a:rPr>
              <a:t>HAKEMLERİN YAZILARDA SIKLIKLA EKSİK GÖRDÜKLERİ KONULAR VE ELEŞTİRİLER</a:t>
            </a:r>
            <a:br>
              <a:rPr lang="tr-TR" sz="1600" b="1" dirty="0" smtClean="0">
                <a:solidFill>
                  <a:srgbClr val="002060"/>
                </a:solidFill>
                <a:latin typeface="Constantia"/>
                <a:ea typeface="+mn-ea"/>
                <a:cs typeface="+mn-cs"/>
              </a:rPr>
            </a:br>
            <a:endParaRPr lang="tr-TR" sz="1600" b="1" dirty="0">
              <a:solidFill>
                <a:srgbClr val="002060"/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31888" y="908720"/>
            <a:ext cx="4717758" cy="4392488"/>
          </a:xfrm>
        </p:spPr>
        <p:txBody>
          <a:bodyPr>
            <a:noAutofit/>
          </a:bodyPr>
          <a:lstStyle/>
          <a:p>
            <a:pPr lvl="0"/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Amaç</a:t>
            </a:r>
          </a:p>
          <a:p>
            <a:pPr lvl="1"/>
            <a:r>
              <a:rPr lang="tr-TR" sz="1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Orijinal olmaması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Bilinenlerin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tekrarı olması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, yeterli yeni bulgu olmaması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Araştırma konusunun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önemsiz 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olması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Araştırma konusunun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uyumsuz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olması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Okuyucu için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düşük bir ilginin 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olması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Klinik önemi açısından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yetersiz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olması</a:t>
            </a:r>
          </a:p>
          <a:p>
            <a:pPr lvl="0"/>
            <a:r>
              <a:rPr lang="tr-T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Düzen</a:t>
            </a:r>
          </a:p>
          <a:p>
            <a:pPr lvl="1"/>
            <a:r>
              <a:rPr lang="tr-TR" sz="1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Hipotezin olmaması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Zayıf çalışma düzeni</a:t>
            </a:r>
          </a:p>
          <a:p>
            <a:pPr lvl="1"/>
            <a:r>
              <a:rPr lang="tr-TR" sz="1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Yetersiz metodoloji</a:t>
            </a:r>
          </a:p>
          <a:p>
            <a:pPr lvl="1"/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Biaslı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 veri toplama veya yetersiz örnek sayısı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Kontrol grubunun olmaması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Karıştırıcı (</a:t>
            </a:r>
            <a:r>
              <a:rPr lang="tr-TR" sz="1400" b="1" dirty="0" err="1" smtClean="0">
                <a:latin typeface="Times New Roman" pitchFamily="18" charset="0"/>
                <a:cs typeface="Times New Roman" pitchFamily="18" charset="0"/>
              </a:rPr>
              <a:t>confounding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) faktörlerin göz önüne alınmamış olması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İstatistik yöntemlerin yetersiz/hatalı olması</a:t>
            </a:r>
          </a:p>
          <a:p>
            <a:pPr lvl="1"/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istatistik problemleri</a:t>
            </a:r>
            <a:endParaRPr lang="tr-T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4"/>
          </p:nvPr>
        </p:nvSpPr>
        <p:spPr>
          <a:xfrm>
            <a:off x="4749646" y="1196752"/>
            <a:ext cx="4070826" cy="460851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Sonuçların </a:t>
            </a:r>
            <a:r>
              <a:rPr lang="tr-TR" sz="2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prezentasyonu</a:t>
            </a:r>
            <a:endParaRPr lang="tr-TR" sz="2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Yetersiz odaklanma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Yetersiz organizasyon</a:t>
            </a:r>
          </a:p>
          <a:p>
            <a:pPr lvl="1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Yetersiz yazım</a:t>
            </a:r>
          </a:p>
          <a:p>
            <a:pPr lvl="1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Uzun ve kelime salatası tarzında olması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Dilbilgisi, yazım ve imla kurallarına uyulmaması</a:t>
            </a:r>
          </a:p>
          <a:p>
            <a:pPr lvl="0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Bulguların yorumlanması</a:t>
            </a:r>
          </a:p>
          <a:p>
            <a:pPr lvl="1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Desteklenmeyen çıkarımlar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Kontrol edilmemiş veri üzerine çıkarımlar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Verilerin haddini aşan yorumları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Bulguların pratik ile bağdaşmıyor olması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Sonuçların alternatif yorumlarının olmaması</a:t>
            </a:r>
          </a:p>
          <a:p>
            <a:pPr lvl="1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Yetersiz tartışma</a:t>
            </a:r>
          </a:p>
          <a:p>
            <a:pPr lvl="1"/>
            <a:r>
              <a:rPr lang="tr-TR" sz="2500" b="1" dirty="0" smtClean="0">
                <a:latin typeface="Times New Roman" pitchFamily="18" charset="0"/>
                <a:cs typeface="Times New Roman" pitchFamily="18" charset="0"/>
              </a:rPr>
              <a:t>Tutarsızlıkların yetersiz tartışılması</a:t>
            </a:r>
          </a:p>
          <a:p>
            <a:pPr lvl="1"/>
            <a:r>
              <a:rPr lang="tr-TR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Önemli bulguların enflasyonu</a:t>
            </a:r>
          </a:p>
          <a:p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1888" y="1945751"/>
            <a:ext cx="89326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sz="1600" dirty="0" smtClean="0"/>
          </a:p>
          <a:p>
            <a:endParaRPr lang="tr-TR" sz="1600" dirty="0"/>
          </a:p>
          <a:p>
            <a:endParaRPr lang="tr-TR" sz="1600" dirty="0" smtClean="0"/>
          </a:p>
          <a:p>
            <a:endParaRPr lang="tr-TR" sz="1600" dirty="0" smtClean="0"/>
          </a:p>
          <a:p>
            <a:pPr algn="just"/>
            <a:r>
              <a:rPr lang="tr-TR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Eğer her iki hakem de metinde aynı soruna dikkati çekmişse, hemen hemen kesinlikle o bir sorundur</a:t>
            </a:r>
            <a:r>
              <a:rPr lang="tr-TR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Bazen bir hakem taraflı olabilir, fakat ikisinin aynı zamanda taraflı davranması çok zordur: </a:t>
            </a:r>
            <a:r>
              <a:rPr lang="tr-TR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Eğer iki hakem de metni yanlış anlıyorsa, yanlışı bulun ve aynı dergiye veya başka bir dergiye göndermeden önce düzeltin.</a:t>
            </a:r>
            <a:endParaRPr lang="tr-TR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268760"/>
            <a:ext cx="8750776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Barbara </a:t>
            </a:r>
            <a:r>
              <a:rPr lang="en-US" sz="21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Gastel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Robert A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Day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Write and </a:t>
            </a:r>
            <a:r>
              <a:rPr lang="en-US" sz="21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Publisha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Scientiﬁc Paper 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Eighth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marL="0" indent="0" algn="just">
              <a:buNone/>
            </a:pP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Eighth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| 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Santa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Barbara, California, 2016</a:t>
            </a:r>
          </a:p>
          <a:p>
            <a:pPr marL="0" indent="0" algn="just">
              <a:buNone/>
            </a:pPr>
            <a:endParaRPr lang="tr-TR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2.Robert  A. 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Çeviri,  Gülay Aşkar Altay, Bilimsel Bir Makale Nasıl Yazılır ve Yayımlanır,4.basım, TÜBİTAK Aralık, 2000 </a:t>
            </a:r>
          </a:p>
          <a:p>
            <a:pPr marL="0" indent="0" algn="just">
              <a:buNone/>
            </a:pPr>
            <a:endParaRPr lang="tr-TR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3.Osman </a:t>
            </a:r>
            <a:r>
              <a:rPr lang="tr-TR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Tiryaki1Bilimsel Yayın Hazırlama Teknikleri ÇOMÜ Ziraat Fakültesi Dergisi 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2014</a:t>
            </a:r>
            <a:r>
              <a:rPr lang="tr-TR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2 (1): 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143–155</a:t>
            </a:r>
          </a:p>
          <a:p>
            <a:pPr marL="0" indent="0" algn="just">
              <a:buNone/>
            </a:pPr>
            <a:endParaRPr lang="tr-TR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4.Osman İnci, Bilimsel yayın etiği ilkeleri , yanıltmalar , yanıltmayı  önlemeye yönelik öneriler , Sağlık bilimlerinde  süreli yayıncılık , Türk Tıp dizini , 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Ulakbim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Gov.tr , sempozyum 7, 2009</a:t>
            </a:r>
          </a:p>
          <a:p>
            <a:pPr marL="0" indent="0" algn="just">
              <a:buNone/>
            </a:pPr>
            <a:endParaRPr lang="tr-TR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6.Korkut Bostancı, Mustafa Yüksel ; Araştırma nasıl yapılır , makale nasıl yazılır, Türk Göğüs </a:t>
            </a:r>
            <a:r>
              <a:rPr lang="tr-TR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amar Cerrahisi Dergisi,13, 3, 298-302,2005</a:t>
            </a:r>
          </a:p>
          <a:p>
            <a:pPr marL="0" indent="0" algn="just">
              <a:buNone/>
            </a:pPr>
            <a:endParaRPr lang="tr-TR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7.Celal Şengör, Bilimsel bir makale nasıl yazılır , İTÜ Avrasya yer bilimleri Enstitüsü , kısa dersler serisi I-2006, </a:t>
            </a:r>
            <a:r>
              <a:rPr lang="tr-TR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slideshare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April, 21, 2014</a:t>
            </a:r>
          </a:p>
          <a:p>
            <a:pPr marL="0" indent="0" algn="just">
              <a:buNone/>
            </a:pPr>
            <a:endParaRPr lang="tr-TR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8.Ahmet Asan , 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Journal 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Indexes, Importance and Status of Turkey Journals: Part 1: Scientific Journal Indexes.] Turkish. </a:t>
            </a:r>
            <a:r>
              <a:rPr lang="en-US" sz="21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Acta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Med. </a:t>
            </a:r>
            <a:r>
              <a:rPr lang="en-US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Alanya</a:t>
            </a:r>
            <a:r>
              <a:rPr lang="tr-TR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1(1</a:t>
            </a:r>
            <a:r>
              <a:rPr lang="en-US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 33-42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,2017</a:t>
            </a:r>
            <a:endParaRPr lang="tr-TR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araştırma,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856984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Hipotez – EYLEM</a:t>
            </a:r>
          </a:p>
          <a:p>
            <a:pPr marL="0" indent="0"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Akılcılık - DENEY/GÖZLEM</a:t>
            </a:r>
          </a:p>
          <a:p>
            <a:pPr marL="0" indent="0"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 olanı geliştirme      TÜMDENGELİM</a:t>
            </a:r>
          </a:p>
          <a:p>
            <a:pPr marL="0" indent="0">
              <a:buNone/>
            </a:pP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Keşif                               TÜMEVARIM- neden sonuç </a:t>
            </a:r>
            <a:r>
              <a:rPr lang="tr-TR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ilşkisi</a:t>
            </a:r>
            <a:endParaRPr lang="tr-TR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tr-TR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ortaya koyma</a:t>
            </a:r>
          </a:p>
          <a:p>
            <a:pPr marL="0" indent="0">
              <a:buNone/>
            </a:pP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Metodu geliştirmek</a:t>
            </a:r>
          </a:p>
          <a:p>
            <a:pPr marL="0" indent="0">
              <a:buNone/>
            </a:pPr>
            <a:r>
              <a:rPr lang="tr-TR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 OLANI TEKRAR- KHUN’UN OLAĞAN BİLİMİ</a:t>
            </a:r>
          </a:p>
          <a:p>
            <a:pPr marL="0" indent="0"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20000"/>
              </a:spcBef>
              <a:buNone/>
            </a:pPr>
            <a:r>
              <a:rPr lang="tr-TR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HİPOTETİF TÜMDENGELİM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1400" dirty="0" smtClean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1400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400" b="1" dirty="0" smtClean="0">
                <a:latin typeface="Times New Roman" pitchFamily="18" charset="0"/>
                <a:cs typeface="Times New Roman" pitchFamily="18" charset="0"/>
              </a:rPr>
              <a:t>ZORLUKLA KARSILAŞMA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1400" dirty="0" smtClean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1400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ZORLUĞU PROBLEMLEŞTİRME ( POPPER  ? 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1400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Çözüm vaat eden bir </a:t>
            </a:r>
            <a:r>
              <a:rPr lang="tr-TR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HİPOTEZ 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kurma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Hipotezden gözlenebilir mantıksal sonuçlar çıkarma</a:t>
            </a:r>
          </a:p>
          <a:p>
            <a:pPr>
              <a:spcBef>
                <a:spcPct val="20000"/>
              </a:spcBef>
            </a:pPr>
            <a:r>
              <a:rPr lang="tr-T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----------------------------------------------------------------------------------------------------------------------- </a:t>
            </a:r>
          </a:p>
          <a:p>
            <a:pPr>
              <a:spcBef>
                <a:spcPct val="20000"/>
              </a:spcBef>
            </a:pP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5. S</a:t>
            </a:r>
            <a:r>
              <a:rPr lang="tr-TR" sz="1400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onuçları </a:t>
            </a:r>
            <a:r>
              <a:rPr lang="tr-TR" sz="1400" dirty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gözlem ve deney verileri ile karşılaştırma / </a:t>
            </a:r>
            <a:r>
              <a:rPr lang="tr-TR" sz="1400" b="1" dirty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HİPOTEZİ TEST </a:t>
            </a:r>
            <a:r>
              <a:rPr lang="tr-TR" sz="14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ETME</a:t>
            </a:r>
          </a:p>
          <a:p>
            <a:pPr>
              <a:spcBef>
                <a:spcPct val="20000"/>
              </a:spcBef>
            </a:pPr>
            <a:r>
              <a:rPr lang="tr-TR" sz="1400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tr-TR" sz="1400" dirty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400" b="1" u="sng" dirty="0">
                <a:latin typeface="Times New Roman" pitchFamily="18" charset="0"/>
                <a:cs typeface="Times New Roman" pitchFamily="18" charset="0"/>
              </a:rPr>
              <a:t>Deney sonucuna göre hipotezi kabul ve reddetme  </a:t>
            </a:r>
            <a:r>
              <a:rPr lang="tr-TR" sz="1400" b="1" u="sng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tr-TR" sz="1200" u="sng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u="sng" dirty="0">
                <a:latin typeface="Times New Roman" pitchFamily="18" charset="0"/>
                <a:cs typeface="Times New Roman" pitchFamily="18" charset="0"/>
              </a:rPr>
              <a:t>John </a:t>
            </a:r>
            <a:r>
              <a:rPr lang="tr-TR" sz="1200" b="1" u="sng" dirty="0" err="1">
                <a:latin typeface="Times New Roman" pitchFamily="18" charset="0"/>
                <a:cs typeface="Times New Roman" pitchFamily="18" charset="0"/>
              </a:rPr>
              <a:t>Dewey</a:t>
            </a:r>
            <a:r>
              <a:rPr lang="tr-TR" sz="1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200" u="sng" dirty="0" smtClean="0">
                <a:latin typeface="Times New Roman" pitchFamily="18" charset="0"/>
                <a:cs typeface="Times New Roman" pitchFamily="18" charset="0"/>
              </a:rPr>
              <a:t>1859-1952</a:t>
            </a:r>
          </a:p>
          <a:p>
            <a:pPr marL="0" indent="0">
              <a:spcBef>
                <a:spcPct val="20000"/>
              </a:spcBef>
              <a:buNone/>
            </a:pPr>
            <a:endParaRPr lang="tr-T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endParaRPr lang="tr-TR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ELEŞTİRİ </a:t>
            </a:r>
            <a:r>
              <a:rPr lang="tr-TR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 TEST, İŞİMİZİN ÖZÜDÜR</a:t>
            </a:r>
            <a:r>
              <a:rPr lang="tr-TR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BU, BİLİMİN TEMELDE SOSYAL BİR ETKİNLİK OLDUĞU ANLAMINA GELİR </a:t>
            </a:r>
            <a:r>
              <a:rPr lang="tr-TR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 BU DA ONUN İYİ İLETİŞİME BAĞLI OLDUĞU ANLAMINA GELİR. Bilim pratiğinde bunun farkındayız ve </a:t>
            </a:r>
            <a:r>
              <a:rPr lang="tr-TR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 nedenle dergilerimizin açıklık ve </a:t>
            </a:r>
            <a:r>
              <a:rPr lang="tr-TR" sz="1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anlaşılabilirlik</a:t>
            </a:r>
            <a:r>
              <a:rPr lang="tr-TR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konusunda ısrar etmeleri doğrudur. </a:t>
            </a:r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Hermann</a:t>
            </a:r>
            <a:r>
              <a:rPr lang="tr-TR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Bondi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21211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tr-TR" sz="4800" dirty="0" smtClean="0">
                <a:latin typeface="Times New Roman" pitchFamily="18" charset="0"/>
                <a:cs typeface="Times New Roman" pitchFamily="18" charset="0"/>
              </a:rPr>
              <a:t>Bilim -  </a:t>
            </a:r>
            <a:r>
              <a:rPr lang="tr-TR" sz="2700" dirty="0" smtClean="0">
                <a:latin typeface="Times New Roman" pitchFamily="18" charset="0"/>
                <a:cs typeface="Times New Roman" pitchFamily="18" charset="0"/>
              </a:rPr>
              <a:t>Bilimsel Bilgi-Bilimsel </a:t>
            </a:r>
            <a:r>
              <a:rPr lang="tr-TR" sz="2700" dirty="0" smtClean="0">
                <a:latin typeface="Times New Roman" pitchFamily="18" charset="0"/>
                <a:cs typeface="Times New Roman" pitchFamily="18" charset="0"/>
              </a:rPr>
              <a:t>Yayın</a:t>
            </a: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15436" cy="52215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BİLİMSEL YAYIN YAPIYORUZ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Var olma hissi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Anlama  ihtiyacı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Paylaşma Duygusu</a:t>
            </a: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Sorulara cevap aramanın bir yolu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 evrenini bir parçası olmak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Bilgi üretmek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Mesleki uğraş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Akademik yükselme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Para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Şöhret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Teknolojiye destek</a:t>
            </a:r>
          </a:p>
          <a:p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????………………………………………………..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2276872"/>
            <a:ext cx="3214710" cy="322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0"/>
            <a:ext cx="8415342" cy="1000108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Bilimsel Yayın- Etik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2844" y="1000108"/>
            <a:ext cx="8786874" cy="5500726"/>
          </a:xfrm>
        </p:spPr>
        <p:txBody>
          <a:bodyPr>
            <a:normAutofit fontScale="92500" lnSpcReduction="20000"/>
          </a:bodyPr>
          <a:lstStyle/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SON DÖNEMİN ALTIN  SÖZCÜĞÜ</a:t>
            </a:r>
          </a:p>
          <a:p>
            <a:endParaRPr lang="tr-TR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Bir bilimsel araştırmaya katılanlar aşağıda özetlenen temel ilkelere kesinlikle bağlı kalmak durumundadır:</a:t>
            </a:r>
          </a:p>
          <a:p>
            <a:pPr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1- Tasarımda, projelendirilmesinde ve sürdürülmesinde, yürütülmesinde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en yüksek mesleki  standartlara sahip olmak</a:t>
            </a:r>
          </a:p>
          <a:p>
            <a:pPr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2- Araştırma sürecinde ve bulguların kaydında, analizinde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özeleştiri, dürüstlük ve açıklığı  elden bırakmamak,</a:t>
            </a:r>
          </a:p>
          <a:p>
            <a:pPr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3- Aynı konuda araştırma yapmış veya halen yapmakta olan diğer gruplara karşı saygılı  davranmak, onların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emeğine saygılı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olmak ve bu tavırları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makale hazırlanması ve yazılması sürecinde de sürdürmek, korumak </a:t>
            </a:r>
          </a:p>
          <a:p>
            <a:pPr marL="0" indent="0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Evrensellik İlkesini Unutmamak</a:t>
            </a:r>
          </a:p>
          <a:p>
            <a:pPr marL="0" indent="0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172819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4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Bilimsel </a:t>
            </a:r>
            <a:r>
              <a:rPr lang="tr-TR" sz="4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Yayın-</a:t>
            </a:r>
            <a:r>
              <a:rPr lang="tr-TR" sz="4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ÇALIŞMA PROTOKOLÜNÜN YAZIMI</a:t>
            </a:r>
            <a:b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Çalışma </a:t>
            </a:r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konusu-Makale içeriği</a:t>
            </a:r>
            <a: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0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2844" y="2420887"/>
            <a:ext cx="8677628" cy="3934037"/>
          </a:xfrm>
        </p:spPr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Bu konuyla ilgili tecrübe ve bilgi birikiminiz</a:t>
            </a:r>
          </a:p>
          <a:p>
            <a:pPr lvl="1">
              <a:buNone/>
            </a:pPr>
            <a:endParaRPr lang="tr-T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Araştırma konusunun sizin için önemi</a:t>
            </a:r>
            <a:endParaRPr lang="tr-T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Araştırma konusu okuyucu için önemi</a:t>
            </a:r>
          </a:p>
          <a:p>
            <a:pPr lvl="1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Literatür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bilgisi</a:t>
            </a:r>
          </a:p>
          <a:p>
            <a:pPr lvl="1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Fiziksel  ve cihaz altyapısı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Araştırma ekibi</a:t>
            </a:r>
          </a:p>
          <a:p>
            <a:pPr lvl="1">
              <a:buNone/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Kurumsal destek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420888"/>
            <a:ext cx="3203848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0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Bilimsel Yayın- </a:t>
            </a:r>
            <a:r>
              <a:rPr lang="tr-TR" sz="2700" b="1" dirty="0" smtClean="0"/>
              <a:t>Literatür taraması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916832"/>
            <a:ext cx="6192688" cy="4584002"/>
          </a:xfrm>
        </p:spPr>
        <p:txBody>
          <a:bodyPr>
            <a:normAutofit fontScale="92500" lnSpcReduction="10000"/>
          </a:bodyPr>
          <a:lstStyle/>
          <a:p>
            <a:pPr lvl="1"/>
            <a:endParaRPr lang="tr-TR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>
              <a:buNone/>
            </a:pPr>
            <a:r>
              <a:rPr lang="tr-TR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DAHA ÖNCE YAPILMIŞ ÇALIŞMALARIN </a:t>
            </a:r>
            <a:r>
              <a:rPr lang="tr-TR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SAPTANMASI </a:t>
            </a:r>
            <a:r>
              <a:rPr lang="tr-TR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Hipotezin </a:t>
            </a:r>
            <a:r>
              <a:rPr lang="tr-TR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Öncülü</a:t>
            </a:r>
            <a:endParaRPr lang="tr-TR" sz="17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01943" lvl="1" indent="0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301943" lvl="1" indent="0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-Benzer çalışmaların varlığı araştırmacının hevesini kırmamalıdır.</a:t>
            </a:r>
          </a:p>
          <a:p>
            <a:pPr lvl="1"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01943" lvl="1" indent="0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-Ancak tüm bunların saptanması için </a:t>
            </a:r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geniş bir literatür taraması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vazgeçilmez bir unsurdur. </a:t>
            </a:r>
          </a:p>
          <a:p>
            <a:pPr marL="393192" lvl="1" indent="0">
              <a:buNone/>
            </a:pPr>
            <a:endParaRPr lang="tr-TR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01943" lvl="1" indent="0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-Makalenin kendisine ulaşmadan sadece </a:t>
            </a:r>
            <a:r>
              <a:rPr lang="tr-TR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tr-T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tarama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ile elde edilen </a:t>
            </a:r>
            <a:r>
              <a:rPr lang="tr-TR" sz="2000" b="1" u="sng" dirty="0" smtClean="0">
                <a:latin typeface="Times New Roman" pitchFamily="18" charset="0"/>
                <a:cs typeface="Times New Roman" pitchFamily="18" charset="0"/>
              </a:rPr>
              <a:t>özetlerle o makale hakkında herhangi bir yorum yapılamayacağı unutulmamalıdır</a:t>
            </a:r>
          </a:p>
          <a:p>
            <a:pPr marL="301943" lvl="1" indent="0"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01943" lvl="1" indent="0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ÖZETE GÜVENME</a:t>
            </a:r>
            <a:endParaRPr lang="tr-TR" sz="20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32384"/>
            <a:ext cx="252028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Bilimsel Yayın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2844" y="1000108"/>
            <a:ext cx="8786874" cy="564360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1"/>
            <a:r>
              <a:rPr lang="tr-T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PROBLEMİN TANIMI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Çalışmanın ana SORUSUNUN  </a:t>
            </a:r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belirlenmesi</a:t>
            </a:r>
            <a:r>
              <a:rPr lang="tr-TR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HİPOTEZİN </a:t>
            </a:r>
            <a:r>
              <a:rPr lang="tr-TR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SORUSU</a:t>
            </a:r>
          </a:p>
          <a:p>
            <a:pPr marL="320040" lvl="1" indent="0">
              <a:buNone/>
            </a:pPr>
            <a:endParaRPr lang="tr-TR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Çalışma düzeni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: Çalışmanın amacı ve hipotezine en uygun çalışma düzeni bulunmalıdır.</a:t>
            </a:r>
          </a:p>
          <a:p>
            <a:pPr lvl="1"/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Çalışma örneği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(evren, hastalar, v.b.)  araştırmanın amacına cevap verecek büyüklükte olmalı</a:t>
            </a:r>
          </a:p>
          <a:p>
            <a:pPr lvl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Tercihen birçok merkezden seçilmiş olmalıdır. </a:t>
            </a:r>
            <a:r>
              <a:rPr lang="tr-TR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Ortak çalışma- BACON </a:t>
            </a:r>
            <a:endParaRPr lang="tr-TR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>
              <a:buNone/>
            </a:pPr>
            <a:endParaRPr lang="tr-TR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İnvitro</a:t>
            </a:r>
            <a:r>
              <a:rPr lang="tr-T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-Hücre-Hayvan-İnsan / Teknoloji</a:t>
            </a:r>
          </a:p>
          <a:p>
            <a:pPr lvl="1"/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Randomize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Plasebo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kontrollü</a:t>
            </a:r>
          </a:p>
          <a:p>
            <a:pPr lvl="1"/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Doz-cevap ilişkisinin ortaya konabileceği,</a:t>
            </a:r>
          </a:p>
          <a:p>
            <a:pPr lvl="1"/>
            <a:r>
              <a:rPr lang="tr-T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Kör (</a:t>
            </a:r>
            <a:r>
              <a:rPr lang="tr-TR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hasta, </a:t>
            </a:r>
            <a:r>
              <a:rPr lang="tr-TR" sz="1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klinisyen</a:t>
            </a:r>
            <a:r>
              <a:rPr lang="tr-TR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ve hatta istatistik analizi yapan kişinin müdahale türünden bilgisinin olmadığı</a:t>
            </a:r>
            <a:r>
              <a:rPr lang="tr-T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olmalıdır.</a:t>
            </a:r>
          </a:p>
          <a:p>
            <a:pPr marL="320040" lvl="1" indent="0">
              <a:buNone/>
            </a:pPr>
            <a:endParaRPr lang="tr-TR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Özgün, </a:t>
            </a:r>
          </a:p>
          <a:p>
            <a:pPr lvl="1"/>
            <a:r>
              <a:rPr lang="tr-T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Tarafsız,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Çalışmaların reddedilmesinin en önemli sebebi </a:t>
            </a:r>
            <a:r>
              <a:rPr lang="tr-TR" sz="2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HİPOTEZİN zayıflığıdır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hatalardır.</a:t>
            </a:r>
          </a:p>
          <a:p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704088"/>
            <a:ext cx="8643998" cy="65321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Yayın  </a:t>
            </a:r>
            <a:r>
              <a:rPr lang="tr-TR" sz="1800" b="1" dirty="0" smtClean="0"/>
              <a:t>IMRAD</a:t>
            </a:r>
            <a:r>
              <a:rPr lang="tr-TR" sz="1800" dirty="0" smtClean="0"/>
              <a:t> </a:t>
            </a:r>
            <a:br>
              <a:rPr lang="tr-TR" sz="1800" dirty="0" smtClean="0"/>
            </a:b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Stilin, uyumun, </a:t>
            </a:r>
            <a:r>
              <a:rPr lang="tr-TR" sz="2200" b="1" dirty="0" err="1" smtClean="0">
                <a:latin typeface="Times New Roman" pitchFamily="18" charset="0"/>
                <a:cs typeface="Times New Roman" pitchFamily="18" charset="0"/>
              </a:rPr>
              <a:t>zerafetin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 ve iyi ritmin güzelliği, basit oluşuna bağlıdır. Plato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785926"/>
            <a:ext cx="8858280" cy="4786346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IMRAD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-Giriş, </a:t>
            </a:r>
            <a:r>
              <a:rPr lang="tr-TR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tr-T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-Yöntemler,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-Sonuçlar, </a:t>
            </a:r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Tartışma </a:t>
            </a:r>
            <a:r>
              <a:rPr lang="tr-TR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tr-TR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Hangi problem incelendi?   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Cevap: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Giriş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nasıl incelendi?     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Cevap: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Yöntemler. 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Neler bulundu?                   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Cevap: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Sonuçlar.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ne anlam taşır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       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Cevap: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Tartışma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Editörler, değerlendirme yapanlar ve nihayetinde de makaleyi okuyarak izleyen okuyucular için kolay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yol haritası verir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1506</TotalTime>
  <Words>2280</Words>
  <Application>Microsoft Office PowerPoint</Application>
  <PresentationFormat>Ekran Gösterisi (4:3)</PresentationFormat>
  <Paragraphs>466</Paragraphs>
  <Slides>27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6" baseType="lpstr">
      <vt:lpstr>Arial</vt:lpstr>
      <vt:lpstr>Calibri</vt:lpstr>
      <vt:lpstr>Constantia</vt:lpstr>
      <vt:lpstr>Franklin Gothic Book</vt:lpstr>
      <vt:lpstr>Perpetua</vt:lpstr>
      <vt:lpstr>Symbol</vt:lpstr>
      <vt:lpstr>Times New Roman</vt:lpstr>
      <vt:lpstr>Wingdings 2</vt:lpstr>
      <vt:lpstr>Hisse Senedi</vt:lpstr>
      <vt:lpstr>    BİLİMSEL YAYIN HAZIRLAMA TEKNİKLERİ</vt:lpstr>
      <vt:lpstr>Bilim - Sorular</vt:lpstr>
      <vt:lpstr>Bilimsel araştırma,</vt:lpstr>
      <vt:lpstr>Bilim -  Bilimsel Bilgi-Bilimsel Yayın</vt:lpstr>
      <vt:lpstr>Bilimsel Yayın- Etik</vt:lpstr>
      <vt:lpstr>Bilimsel Yayın- ÇALIŞMA PROTOKOLÜNÜN YAZIMI  Çalışma konusu-Makale içeriği </vt:lpstr>
      <vt:lpstr>  Bilimsel Yayın- Literatür taraması</vt:lpstr>
      <vt:lpstr>Bilimsel Yayın</vt:lpstr>
      <vt:lpstr>Bilimsel Yayın  IMRAD  Stilin, uyumun, zerafetin ve iyi ritmin güzelliği, basit oluşuna bağlıdır. Plato</vt:lpstr>
      <vt:lpstr>Bilimsel Yayın- Dil </vt:lpstr>
      <vt:lpstr>Bilimsel Yayın  rapor - I</vt:lpstr>
      <vt:lpstr>Bilimsel Yayın- Rapor - II</vt:lpstr>
      <vt:lpstr>Bilimsel yayın - Başlık  Nasıl hazırlanır ?  </vt:lpstr>
      <vt:lpstr>Bilimsel Yayın - Yazarlar ve adresler nasıl hazırlanır </vt:lpstr>
      <vt:lpstr>Bilimsel Yayın - Kısa özet nasıl hazırlanır </vt:lpstr>
      <vt:lpstr>Bilimsel Yayın Giriş nasıl yazılır</vt:lpstr>
      <vt:lpstr>Bilimsel Yayın - MATERYAL METOD</vt:lpstr>
      <vt:lpstr>Bilimsel Yayın sonuçlar </vt:lpstr>
      <vt:lpstr>Bilimsel Yayın tablo – grafik - resim</vt:lpstr>
      <vt:lpstr>Bilimsel Yayın tablo – grafik - resim</vt:lpstr>
      <vt:lpstr>Bilimsel Yayın Tartışma nasıl yazılır</vt:lpstr>
      <vt:lpstr>Bilimsel Yayın Kaynaklara nasıl atıf yapılır</vt:lpstr>
      <vt:lpstr>Bilimsel Yayın Teşekkür </vt:lpstr>
      <vt:lpstr>Bilimsel Yayın dergi seçimi </vt:lpstr>
      <vt:lpstr>DERGİ SEÇİMİ </vt:lpstr>
      <vt:lpstr> Bilimsel Yayın-  Eleştiri HAKEMLERİN YAZILARDA SIKLIKLA EKSİK GÖRDÜKLERİ KONULAR VE ELEŞTİRİLER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oc</dc:creator>
  <cp:lastModifiedBy>user</cp:lastModifiedBy>
  <cp:revision>132</cp:revision>
  <dcterms:created xsi:type="dcterms:W3CDTF">2012-06-06T17:03:43Z</dcterms:created>
  <dcterms:modified xsi:type="dcterms:W3CDTF">2023-03-02T05:56:40Z</dcterms:modified>
</cp:coreProperties>
</file>