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349" r:id="rId2"/>
    <p:sldId id="351" r:id="rId3"/>
    <p:sldId id="352" r:id="rId4"/>
    <p:sldId id="324" r:id="rId5"/>
    <p:sldId id="331" r:id="rId6"/>
    <p:sldId id="332" r:id="rId7"/>
    <p:sldId id="359" r:id="rId8"/>
    <p:sldId id="333" r:id="rId9"/>
    <p:sldId id="357" r:id="rId10"/>
    <p:sldId id="336" r:id="rId11"/>
    <p:sldId id="337" r:id="rId12"/>
    <p:sldId id="338" r:id="rId13"/>
    <p:sldId id="339" r:id="rId14"/>
    <p:sldId id="340" r:id="rId15"/>
    <p:sldId id="343" r:id="rId16"/>
    <p:sldId id="341" r:id="rId17"/>
    <p:sldId id="344" r:id="rId18"/>
    <p:sldId id="360" r:id="rId19"/>
    <p:sldId id="346" r:id="rId20"/>
    <p:sldId id="347" r:id="rId21"/>
    <p:sldId id="353" r:id="rId22"/>
    <p:sldId id="275" r:id="rId23"/>
    <p:sldId id="354" r:id="rId24"/>
    <p:sldId id="282" r:id="rId25"/>
    <p:sldId id="283" r:id="rId26"/>
    <p:sldId id="288" r:id="rId27"/>
    <p:sldId id="290" r:id="rId28"/>
    <p:sldId id="294" r:id="rId29"/>
    <p:sldId id="295" r:id="rId30"/>
    <p:sldId id="326" r:id="rId31"/>
    <p:sldId id="301" r:id="rId32"/>
    <p:sldId id="304" r:id="rId33"/>
    <p:sldId id="308" r:id="rId34"/>
    <p:sldId id="355" r:id="rId35"/>
    <p:sldId id="310" r:id="rId36"/>
    <p:sldId id="328" r:id="rId3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2F05"/>
    <a:srgbClr val="7F871D"/>
    <a:srgbClr val="A50021"/>
    <a:srgbClr val="AC0C0C"/>
    <a:srgbClr val="A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0368" autoAdjust="0"/>
    <p:restoredTop sz="94660"/>
  </p:normalViewPr>
  <p:slideViewPr>
    <p:cSldViewPr>
      <p:cViewPr>
        <p:scale>
          <a:sx n="64" d="100"/>
          <a:sy n="64" d="100"/>
        </p:scale>
        <p:origin x="-1320" y="-19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912BB5DA-FC97-4508-BA20-95673A2435D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12BB5DA-FC97-4508-BA20-95673A2435D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12BB5DA-FC97-4508-BA20-95673A2435D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12BB5DA-FC97-4508-BA20-95673A2435D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12BB5DA-FC97-4508-BA20-95673A2435D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12BB5DA-FC97-4508-BA20-95673A2435D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12BB5DA-FC97-4508-BA20-95673A2435D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12BB5DA-FC97-4508-BA20-95673A2435D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12BB5DA-FC97-4508-BA20-95673A2435D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12BB5DA-FC97-4508-BA20-95673A2435D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83D602B-A36B-48B2-B087-5372CD79E333}" type="datetimeFigureOut">
              <a:rPr lang="tr-TR" smtClean="0"/>
              <a:pPr/>
              <a:t>17.09.2017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912BB5DA-FC97-4508-BA20-95673A2435D9}"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3D602B-A36B-48B2-B087-5372CD79E333}" type="datetimeFigureOut">
              <a:rPr lang="tr-TR" smtClean="0"/>
              <a:pPr/>
              <a:t>17.09.2017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12BB5DA-FC97-4508-BA20-95673A2435D9}"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404664"/>
            <a:ext cx="6912768" cy="2952328"/>
          </a:xfrm>
        </p:spPr>
        <p:txBody>
          <a:bodyPr>
            <a:normAutofit fontScale="90000"/>
          </a:bodyPr>
          <a:lstStyle/>
          <a:p>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2400" dirty="0">
                <a:solidFill>
                  <a:srgbClr val="002060"/>
                </a:solidFill>
              </a:rPr>
              <a:t/>
            </a:r>
            <a:br>
              <a:rPr lang="tr-TR" sz="2400" dirty="0">
                <a:solidFill>
                  <a:srgbClr val="002060"/>
                </a:solidFill>
              </a:rPr>
            </a:br>
            <a:r>
              <a:rPr lang="tr-TR" sz="2400" dirty="0" smtClean="0">
                <a:solidFill>
                  <a:srgbClr val="002060"/>
                </a:solidFill>
              </a:rPr>
              <a:t/>
            </a:r>
            <a:br>
              <a:rPr lang="tr-TR" sz="2400" dirty="0" smtClean="0">
                <a:solidFill>
                  <a:srgbClr val="002060"/>
                </a:solidFill>
              </a:rPr>
            </a:br>
            <a:r>
              <a:rPr lang="tr-TR" sz="3100" dirty="0" err="1" smtClean="0">
                <a:solidFill>
                  <a:srgbClr val="002060"/>
                </a:solidFill>
              </a:rPr>
              <a:t>Postmodern</a:t>
            </a:r>
            <a:r>
              <a:rPr lang="tr-TR" sz="3100" dirty="0" smtClean="0">
                <a:solidFill>
                  <a:srgbClr val="002060"/>
                </a:solidFill>
              </a:rPr>
              <a:t> İnsan</a:t>
            </a:r>
            <a:br>
              <a:rPr lang="tr-TR" sz="3100" dirty="0" smtClean="0">
                <a:solidFill>
                  <a:srgbClr val="002060"/>
                </a:solidFill>
              </a:rPr>
            </a:br>
            <a:r>
              <a:rPr lang="tr-TR" sz="3100" dirty="0" smtClean="0">
                <a:solidFill>
                  <a:srgbClr val="002060"/>
                </a:solidFill>
              </a:rPr>
              <a:t>              ve </a:t>
            </a:r>
            <a:br>
              <a:rPr lang="tr-TR" sz="3100" dirty="0" smtClean="0">
                <a:solidFill>
                  <a:srgbClr val="002060"/>
                </a:solidFill>
              </a:rPr>
            </a:br>
            <a:r>
              <a:rPr lang="tr-TR" sz="3100" dirty="0" err="1" smtClean="0">
                <a:solidFill>
                  <a:srgbClr val="002060"/>
                </a:solidFill>
              </a:rPr>
              <a:t>Postmodern</a:t>
            </a:r>
            <a:r>
              <a:rPr lang="tr-TR" sz="3100" dirty="0" smtClean="0">
                <a:solidFill>
                  <a:srgbClr val="002060"/>
                </a:solidFill>
              </a:rPr>
              <a:t> Topluluk </a:t>
            </a:r>
            <a:br>
              <a:rPr lang="tr-TR" sz="3100" dirty="0" smtClean="0">
                <a:solidFill>
                  <a:srgbClr val="002060"/>
                </a:solidFill>
              </a:rPr>
            </a:br>
            <a:r>
              <a:rPr lang="tr-TR" sz="3100" dirty="0" smtClean="0">
                <a:solidFill>
                  <a:srgbClr val="002060"/>
                </a:solidFill>
              </a:rPr>
              <a:t> </a:t>
            </a:r>
            <a:br>
              <a:rPr lang="tr-TR" sz="3100" dirty="0" smtClean="0">
                <a:solidFill>
                  <a:srgbClr val="002060"/>
                </a:solidFill>
              </a:rPr>
            </a:br>
            <a:r>
              <a:rPr lang="tr-TR" sz="3100" dirty="0" smtClean="0">
                <a:solidFill>
                  <a:srgbClr val="002060"/>
                </a:solidFill>
              </a:rPr>
              <a:t>Sağlık Sektörüne Yansımaları  </a:t>
            </a:r>
            <a:r>
              <a:rPr lang="tr-TR" sz="2400" dirty="0" smtClean="0">
                <a:solidFill>
                  <a:srgbClr val="002060"/>
                </a:solidFill>
              </a:rPr>
              <a:t/>
            </a:r>
            <a:br>
              <a:rPr lang="tr-TR" sz="2400" dirty="0" smtClean="0">
                <a:solidFill>
                  <a:srgbClr val="002060"/>
                </a:solidFill>
              </a:rPr>
            </a:br>
            <a:r>
              <a:rPr lang="tr-TR" sz="2400" dirty="0" smtClean="0">
                <a:solidFill>
                  <a:srgbClr val="002060"/>
                </a:solidFill>
              </a:rPr>
              <a:t/>
            </a:r>
            <a:br>
              <a:rPr lang="tr-TR" sz="2400" dirty="0" smtClean="0">
                <a:solidFill>
                  <a:srgbClr val="002060"/>
                </a:solidFill>
              </a:rPr>
            </a:br>
            <a:endParaRPr lang="tr-TR" sz="2400" dirty="0">
              <a:solidFill>
                <a:srgbClr val="002060"/>
              </a:solidFill>
            </a:endParaRPr>
          </a:p>
        </p:txBody>
      </p:sp>
      <p:sp>
        <p:nvSpPr>
          <p:cNvPr id="3" name="2 Metin Yer Tutucusu"/>
          <p:cNvSpPr>
            <a:spLocks noGrp="1"/>
          </p:cNvSpPr>
          <p:nvPr>
            <p:ph type="body" sz="half" idx="2"/>
          </p:nvPr>
        </p:nvSpPr>
        <p:spPr>
          <a:xfrm>
            <a:off x="179512" y="3789040"/>
            <a:ext cx="4464496" cy="1656183"/>
          </a:xfrm>
        </p:spPr>
        <p:txBody>
          <a:bodyPr>
            <a:normAutofit/>
          </a:bodyPr>
          <a:lstStyle/>
          <a:p>
            <a:pPr algn="ctr"/>
            <a:r>
              <a:rPr lang="tr-TR" sz="2200" b="1" dirty="0" smtClean="0">
                <a:solidFill>
                  <a:srgbClr val="AC0000"/>
                </a:solidFill>
                <a:latin typeface="TimesNewRoman"/>
              </a:rPr>
              <a:t>Prof. </a:t>
            </a:r>
            <a:r>
              <a:rPr lang="tr-TR" sz="2200" b="1" dirty="0">
                <a:solidFill>
                  <a:srgbClr val="AC0000"/>
                </a:solidFill>
                <a:latin typeface="TimesNewRoman"/>
              </a:rPr>
              <a:t>Dr. Orhan Canbolat </a:t>
            </a:r>
            <a:endParaRPr lang="tr-TR" sz="2200" b="1" dirty="0" smtClean="0">
              <a:solidFill>
                <a:srgbClr val="AC0000"/>
              </a:solidFill>
              <a:latin typeface="TimesNewRoman"/>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548680"/>
            <a:ext cx="8784976" cy="1008112"/>
          </a:xfrm>
        </p:spPr>
        <p:txBody>
          <a:bodyPr>
            <a:normAutofit fontScale="90000"/>
          </a:bodyPr>
          <a:lstStyle/>
          <a:p>
            <a:pPr algn="ctr"/>
            <a:r>
              <a:rPr lang="tr-TR" sz="1800" dirty="0" smtClean="0">
                <a:solidFill>
                  <a:srgbClr val="C00000"/>
                </a:solidFill>
              </a:rPr>
              <a:t/>
            </a:r>
            <a:br>
              <a:rPr lang="tr-TR" sz="1800" dirty="0" smtClean="0">
                <a:solidFill>
                  <a:srgbClr val="C00000"/>
                </a:solidFill>
              </a:rPr>
            </a:br>
            <a:r>
              <a:rPr lang="tr-TR" sz="1800" dirty="0" smtClean="0">
                <a:solidFill>
                  <a:srgbClr val="C00000"/>
                </a:solidFill>
              </a:rPr>
              <a:t/>
            </a:r>
            <a:br>
              <a:rPr lang="tr-TR" sz="1800" dirty="0" smtClean="0">
                <a:solidFill>
                  <a:srgbClr val="C00000"/>
                </a:solidFill>
              </a:rPr>
            </a:br>
            <a:r>
              <a:rPr lang="tr-TR" sz="1800" dirty="0" smtClean="0">
                <a:solidFill>
                  <a:srgbClr val="C00000"/>
                </a:solidFill>
              </a:rPr>
              <a:t/>
            </a:r>
            <a:br>
              <a:rPr lang="tr-TR" sz="1800" dirty="0" smtClean="0">
                <a:solidFill>
                  <a:srgbClr val="C00000"/>
                </a:solidFill>
              </a:rPr>
            </a:br>
            <a:r>
              <a:rPr lang="tr-TR" sz="1800" dirty="0" smtClean="0">
                <a:solidFill>
                  <a:srgbClr val="C00000"/>
                </a:solidFill>
              </a:rPr>
              <a:t/>
            </a:r>
            <a:br>
              <a:rPr lang="tr-TR" sz="1800" dirty="0" smtClean="0">
                <a:solidFill>
                  <a:srgbClr val="C00000"/>
                </a:solidFill>
              </a:rPr>
            </a:br>
            <a:r>
              <a:rPr lang="tr-TR" sz="3600" dirty="0" smtClean="0">
                <a:solidFill>
                  <a:srgbClr val="C00000"/>
                </a:solidFill>
                <a:latin typeface="Times New Roman" pitchFamily="18" charset="0"/>
                <a:cs typeface="Times New Roman" pitchFamily="18" charset="0"/>
              </a:rPr>
              <a:t/>
            </a:r>
            <a:br>
              <a:rPr lang="tr-TR" sz="3600" dirty="0" smtClean="0">
                <a:solidFill>
                  <a:srgbClr val="C00000"/>
                </a:solidFill>
                <a:latin typeface="Times New Roman" pitchFamily="18" charset="0"/>
                <a:cs typeface="Times New Roman" pitchFamily="18" charset="0"/>
              </a:rPr>
            </a:br>
            <a:r>
              <a:rPr lang="tr-TR" sz="3100" dirty="0" smtClean="0">
                <a:solidFill>
                  <a:srgbClr val="002060"/>
                </a:solidFill>
                <a:latin typeface="Times New Roman" pitchFamily="18" charset="0"/>
                <a:cs typeface="Times New Roman" pitchFamily="18" charset="0"/>
              </a:rPr>
              <a:t>Ben odaklılığın  Oluşumu-V </a:t>
            </a:r>
            <a:br>
              <a:rPr lang="tr-TR" sz="3100" dirty="0" smtClean="0">
                <a:solidFill>
                  <a:srgbClr val="002060"/>
                </a:solidFill>
                <a:latin typeface="Times New Roman" pitchFamily="18" charset="0"/>
                <a:cs typeface="Times New Roman" pitchFamily="18" charset="0"/>
              </a:rPr>
            </a:br>
            <a:r>
              <a:rPr lang="tr-TR" sz="3100" b="1" dirty="0" smtClean="0">
                <a:solidFill>
                  <a:schemeClr val="accent6">
                    <a:lumMod val="50000"/>
                  </a:schemeClr>
                </a:solidFill>
                <a:latin typeface="Times New Roman" pitchFamily="18" charset="0"/>
                <a:cs typeface="Times New Roman" pitchFamily="18" charset="0"/>
              </a:rPr>
              <a:t>Teknolojik yeniliklerin Önemi</a:t>
            </a:r>
            <a:br>
              <a:rPr lang="tr-TR" sz="3100" b="1" dirty="0" smtClean="0">
                <a:solidFill>
                  <a:schemeClr val="accent6">
                    <a:lumMod val="50000"/>
                  </a:schemeClr>
                </a:solidFill>
                <a:latin typeface="Times New Roman" pitchFamily="18" charset="0"/>
                <a:cs typeface="Times New Roman" pitchFamily="18" charset="0"/>
              </a:rPr>
            </a:br>
            <a:endParaRPr lang="tr-TR" sz="3100" b="1" dirty="0">
              <a:solidFill>
                <a:schemeClr val="accent6">
                  <a:lumMod val="50000"/>
                </a:schemeClr>
              </a:solidFill>
              <a:latin typeface="Times New Roman" pitchFamily="18" charset="0"/>
              <a:cs typeface="Times New Roman" pitchFamily="18" charset="0"/>
            </a:endParaRPr>
          </a:p>
        </p:txBody>
      </p:sp>
      <p:sp>
        <p:nvSpPr>
          <p:cNvPr id="3" name="2 İçerik Yer Tutucusu"/>
          <p:cNvSpPr>
            <a:spLocks noGrp="1"/>
          </p:cNvSpPr>
          <p:nvPr>
            <p:ph sz="half" idx="1"/>
          </p:nvPr>
        </p:nvSpPr>
        <p:spPr>
          <a:xfrm>
            <a:off x="251520" y="1268760"/>
            <a:ext cx="8640960" cy="5184576"/>
          </a:xfrm>
        </p:spPr>
        <p:txBody>
          <a:bodyPr>
            <a:normAutofit fontScale="92500" lnSpcReduction="10000"/>
          </a:bodyPr>
          <a:lstStyle/>
          <a:p>
            <a:r>
              <a:rPr lang="tr-TR" sz="2000" b="1" dirty="0" smtClean="0">
                <a:latin typeface="Times New Roman" pitchFamily="18" charset="0"/>
                <a:cs typeface="Times New Roman" pitchFamily="18" charset="0"/>
              </a:rPr>
              <a:t>1. Mekan ve Zaman sınırı silinmiştir </a:t>
            </a:r>
          </a:p>
          <a:p>
            <a:r>
              <a:rPr lang="tr-TR" sz="2000" b="1" dirty="0" smtClean="0">
                <a:latin typeface="Times New Roman" pitchFamily="18" charset="0"/>
                <a:cs typeface="Times New Roman" pitchFamily="18" charset="0"/>
              </a:rPr>
              <a:t> </a:t>
            </a:r>
            <a:r>
              <a:rPr lang="tr-TR" sz="2000" b="1" dirty="0">
                <a:solidFill>
                  <a:srgbClr val="0070C0"/>
                </a:solidFill>
                <a:latin typeface="Times New Roman" pitchFamily="18" charset="0"/>
                <a:cs typeface="Times New Roman" pitchFamily="18" charset="0"/>
              </a:rPr>
              <a:t>İ</a:t>
            </a:r>
            <a:r>
              <a:rPr lang="tr-TR" sz="2000" b="1" dirty="0" smtClean="0">
                <a:solidFill>
                  <a:srgbClr val="0070C0"/>
                </a:solidFill>
                <a:latin typeface="Times New Roman" pitchFamily="18" charset="0"/>
                <a:cs typeface="Times New Roman" pitchFamily="18" charset="0"/>
              </a:rPr>
              <a:t>letişim teknolojileri*</a:t>
            </a:r>
          </a:p>
          <a:p>
            <a:endParaRPr lang="tr-TR" sz="2000" dirty="0" smtClean="0">
              <a:solidFill>
                <a:srgbClr val="0070C0"/>
              </a:solidFill>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2.Gerçeklik yeniden yaratılabilmektedir</a:t>
            </a:r>
          </a:p>
          <a:p>
            <a:r>
              <a:rPr lang="tr-TR" sz="2000" dirty="0" err="1" smtClean="0">
                <a:solidFill>
                  <a:srgbClr val="002060"/>
                </a:solidFill>
                <a:latin typeface="Times New Roman" pitchFamily="18" charset="0"/>
                <a:cs typeface="Times New Roman" pitchFamily="18" charset="0"/>
              </a:rPr>
              <a:t>Hiper</a:t>
            </a:r>
            <a:r>
              <a:rPr lang="tr-TR" sz="2000" dirty="0" smtClean="0">
                <a:solidFill>
                  <a:srgbClr val="002060"/>
                </a:solidFill>
                <a:latin typeface="Times New Roman" pitchFamily="18" charset="0"/>
                <a:cs typeface="Times New Roman" pitchFamily="18" charset="0"/>
              </a:rPr>
              <a:t> - Gerçeklik </a:t>
            </a:r>
          </a:p>
          <a:p>
            <a:r>
              <a:rPr lang="tr-TR" sz="2000" b="1" dirty="0" smtClean="0">
                <a:solidFill>
                  <a:srgbClr val="0070C0"/>
                </a:solidFill>
                <a:latin typeface="Times New Roman" pitchFamily="18" charset="0"/>
                <a:cs typeface="Times New Roman" pitchFamily="18" charset="0"/>
              </a:rPr>
              <a:t>Sanal ameliyat sunumu, izleme imkanın sunumu*</a:t>
            </a:r>
          </a:p>
          <a:p>
            <a:endParaRPr lang="tr-TR" sz="2000" dirty="0" smtClean="0">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3.Kendi kararları doğrultusunda kendini yeniden gerçekleştirebilmekte</a:t>
            </a:r>
          </a:p>
          <a:p>
            <a:r>
              <a:rPr lang="tr-TR" sz="2000" b="1" dirty="0" smtClean="0">
                <a:solidFill>
                  <a:srgbClr val="0070C0"/>
                </a:solidFill>
                <a:latin typeface="Times New Roman" pitchFamily="18" charset="0"/>
                <a:cs typeface="Times New Roman" pitchFamily="18" charset="0"/>
              </a:rPr>
              <a:t>Hekim seçiminde bağımsızlık* - SB / Üniversite Hastaneleri/ Özel hastaneler*</a:t>
            </a:r>
          </a:p>
          <a:p>
            <a:endParaRPr lang="tr-TR" sz="2000" dirty="0" smtClean="0">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4. Başkalarıyla bağlantılı olmaktan kurtuluş</a:t>
            </a:r>
          </a:p>
          <a:p>
            <a:pPr>
              <a:buNone/>
            </a:pPr>
            <a:r>
              <a:rPr lang="tr-TR" sz="2000" dirty="0" smtClean="0">
                <a:latin typeface="Times New Roman" pitchFamily="18" charset="0"/>
                <a:cs typeface="Times New Roman" pitchFamily="18" charset="0"/>
              </a:rPr>
              <a:t>    </a:t>
            </a:r>
            <a:r>
              <a:rPr lang="tr-TR" sz="2000" b="1" dirty="0" smtClean="0">
                <a:solidFill>
                  <a:srgbClr val="0070C0"/>
                </a:solidFill>
                <a:latin typeface="Times New Roman" pitchFamily="18" charset="0"/>
                <a:cs typeface="Times New Roman" pitchFamily="18" charset="0"/>
              </a:rPr>
              <a:t>Aracı kişiler – </a:t>
            </a:r>
            <a:r>
              <a:rPr lang="tr-TR" sz="2000" b="1" dirty="0" err="1" smtClean="0">
                <a:solidFill>
                  <a:srgbClr val="0070C0"/>
                </a:solidFill>
                <a:latin typeface="Times New Roman" pitchFamily="18" charset="0"/>
                <a:cs typeface="Times New Roman" pitchFamily="18" charset="0"/>
              </a:rPr>
              <a:t>şirketlerlerden</a:t>
            </a:r>
            <a:r>
              <a:rPr lang="tr-TR" sz="2000" b="1" dirty="0" smtClean="0">
                <a:solidFill>
                  <a:srgbClr val="0070C0"/>
                </a:solidFill>
                <a:latin typeface="Times New Roman" pitchFamily="18" charset="0"/>
                <a:cs typeface="Times New Roman" pitchFamily="18" charset="0"/>
              </a:rPr>
              <a:t> kurtulma*</a:t>
            </a:r>
          </a:p>
          <a:p>
            <a:pPr>
              <a:buNone/>
            </a:pPr>
            <a:r>
              <a:rPr lang="tr-TR" sz="2000" b="1" dirty="0">
                <a:solidFill>
                  <a:srgbClr val="0070C0"/>
                </a:solidFill>
                <a:latin typeface="Times New Roman" pitchFamily="18" charset="0"/>
                <a:cs typeface="Times New Roman" pitchFamily="18" charset="0"/>
              </a:rPr>
              <a:t> </a:t>
            </a:r>
            <a:r>
              <a:rPr lang="tr-TR" sz="2000" b="1" dirty="0" smtClean="0">
                <a:solidFill>
                  <a:srgbClr val="0070C0"/>
                </a:solidFill>
                <a:latin typeface="Times New Roman" pitchFamily="18" charset="0"/>
                <a:cs typeface="Times New Roman" pitchFamily="18" charset="0"/>
              </a:rPr>
              <a:t> </a:t>
            </a:r>
            <a:r>
              <a:rPr lang="tr-TR" sz="2000" b="1" dirty="0">
                <a:solidFill>
                  <a:srgbClr val="0070C0"/>
                </a:solidFill>
                <a:latin typeface="Times New Roman" pitchFamily="18" charset="0"/>
                <a:cs typeface="Times New Roman" pitchFamily="18" charset="0"/>
              </a:rPr>
              <a:t> </a:t>
            </a:r>
            <a:r>
              <a:rPr lang="tr-TR" sz="2000" b="1" dirty="0" smtClean="0">
                <a:solidFill>
                  <a:srgbClr val="0070C0"/>
                </a:solidFill>
                <a:latin typeface="Times New Roman" pitchFamily="18" charset="0"/>
                <a:cs typeface="Times New Roman" pitchFamily="18" charset="0"/>
              </a:rPr>
              <a:t> İnternet üzerinden  yurt içi ve yurt dışı hasta kabulü* </a:t>
            </a:r>
          </a:p>
          <a:p>
            <a:endParaRPr lang="tr-TR" sz="2000" dirty="0" smtClean="0">
              <a:solidFill>
                <a:srgbClr val="002060"/>
              </a:solidFill>
              <a:latin typeface="Times New Roman" pitchFamily="18" charset="0"/>
              <a:cs typeface="Times New Roman" pitchFamily="18" charset="0"/>
            </a:endParaRPr>
          </a:p>
          <a:p>
            <a:r>
              <a:rPr lang="tr-TR" sz="2000" b="1" dirty="0" smtClean="0">
                <a:latin typeface="Times New Roman" pitchFamily="18" charset="0"/>
                <a:cs typeface="Times New Roman" pitchFamily="18" charset="0"/>
              </a:rPr>
              <a:t>5.Kendi dünyasını yeniden üretmek</a:t>
            </a:r>
            <a:endParaRPr lang="tr-TR"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864096"/>
          </a:xfrm>
        </p:spPr>
        <p:txBody>
          <a:bodyPr>
            <a:normAutofit fontScale="90000"/>
          </a:bodyPr>
          <a:lstStyle/>
          <a:p>
            <a:pPr algn="ctr"/>
            <a:r>
              <a:rPr lang="tr-TR" sz="2800" b="1" dirty="0" smtClean="0">
                <a:solidFill>
                  <a:srgbClr val="002060"/>
                </a:solidFill>
                <a:latin typeface="Times New Roman" pitchFamily="18" charset="0"/>
                <a:cs typeface="Times New Roman" pitchFamily="18" charset="0"/>
              </a:rPr>
              <a:t>Ben odaklılığın  Oluşumu-VI</a:t>
            </a:r>
            <a:br>
              <a:rPr lang="tr-TR" sz="2800" b="1" dirty="0" smtClean="0">
                <a:solidFill>
                  <a:srgbClr val="002060"/>
                </a:solidFill>
                <a:latin typeface="Times New Roman" pitchFamily="18" charset="0"/>
                <a:cs typeface="Times New Roman" pitchFamily="18" charset="0"/>
              </a:rPr>
            </a:br>
            <a:r>
              <a:rPr lang="tr-TR" sz="2800" b="1" dirty="0" smtClean="0">
                <a:solidFill>
                  <a:srgbClr val="7030A0"/>
                </a:solidFill>
                <a:latin typeface="Times New Roman" pitchFamily="18" charset="0"/>
                <a:cs typeface="Times New Roman" pitchFamily="18" charset="0"/>
              </a:rPr>
              <a:t>Telkin gücü ve insanın Telkin Edilebilirliği</a:t>
            </a:r>
            <a:endParaRPr lang="tr-TR" sz="2800" b="1" dirty="0">
              <a:solidFill>
                <a:srgbClr val="7030A0"/>
              </a:solidFill>
            </a:endParaRPr>
          </a:p>
        </p:txBody>
      </p:sp>
      <p:sp>
        <p:nvSpPr>
          <p:cNvPr id="3" name="2 İçerik Yer Tutucusu"/>
          <p:cNvSpPr>
            <a:spLocks noGrp="1"/>
          </p:cNvSpPr>
          <p:nvPr>
            <p:ph sz="half" idx="1"/>
          </p:nvPr>
        </p:nvSpPr>
        <p:spPr>
          <a:xfrm>
            <a:off x="251520" y="1268760"/>
            <a:ext cx="8712968" cy="5400600"/>
          </a:xfrm>
        </p:spPr>
        <p:txBody>
          <a:bodyPr>
            <a:normAutofit lnSpcReduction="10000"/>
          </a:bodyPr>
          <a:lstStyle/>
          <a:p>
            <a:r>
              <a:rPr lang="tr-TR" sz="2000" b="1" dirty="0" smtClean="0"/>
              <a:t>Karar  gücünü manipüle etmek.</a:t>
            </a:r>
          </a:p>
          <a:p>
            <a:r>
              <a:rPr lang="tr-TR" sz="2000" b="1" dirty="0" smtClean="0">
                <a:solidFill>
                  <a:srgbClr val="0070C0"/>
                </a:solidFill>
              </a:rPr>
              <a:t>“Kral olduğu hissi verilenin” kararı ve iradesini etkilemek</a:t>
            </a:r>
          </a:p>
          <a:p>
            <a:endParaRPr lang="tr-TR" sz="2000" b="1" dirty="0" smtClean="0">
              <a:solidFill>
                <a:srgbClr val="0070C0"/>
              </a:solidFill>
            </a:endParaRPr>
          </a:p>
          <a:p>
            <a:r>
              <a:rPr lang="tr-TR" sz="2000" dirty="0" smtClean="0"/>
              <a:t>Büyü = ihtiyaç duymadıkları bir şey için istek oluşturmak.</a:t>
            </a:r>
          </a:p>
          <a:p>
            <a:pPr>
              <a:buNone/>
            </a:pPr>
            <a:r>
              <a:rPr lang="tr-TR" sz="2000" dirty="0" smtClean="0">
                <a:solidFill>
                  <a:srgbClr val="0070C0"/>
                </a:solidFill>
              </a:rPr>
              <a:t>    </a:t>
            </a:r>
            <a:r>
              <a:rPr lang="tr-TR" sz="1800" b="1" dirty="0" smtClean="0">
                <a:solidFill>
                  <a:srgbClr val="0070C0"/>
                </a:solidFill>
              </a:rPr>
              <a:t>Da-vinci Robotik cerrahi – Tek port ameliyat - Güzelleşmek- Plastik cerrahi işlemleri, Diyet programları, </a:t>
            </a:r>
            <a:r>
              <a:rPr lang="tr-TR" sz="1800" b="1" dirty="0" err="1" smtClean="0">
                <a:solidFill>
                  <a:srgbClr val="0070C0"/>
                </a:solidFill>
              </a:rPr>
              <a:t>Chec-up</a:t>
            </a:r>
            <a:r>
              <a:rPr lang="tr-TR" sz="1800" b="1" dirty="0" smtClean="0">
                <a:solidFill>
                  <a:srgbClr val="0070C0"/>
                </a:solidFill>
              </a:rPr>
              <a:t> ihtiyacı,</a:t>
            </a:r>
          </a:p>
          <a:p>
            <a:endParaRPr lang="tr-TR" sz="2000" b="1" dirty="0" smtClean="0">
              <a:solidFill>
                <a:srgbClr val="7030A0"/>
              </a:solidFill>
            </a:endParaRPr>
          </a:p>
          <a:p>
            <a:pPr algn="just"/>
            <a:r>
              <a:rPr lang="tr-TR" sz="2000" b="1" dirty="0" smtClean="0"/>
              <a:t>Şu ana kadar yapılanmayanları yapabilme duygusu </a:t>
            </a:r>
          </a:p>
          <a:p>
            <a:pPr marL="0" indent="0" algn="just">
              <a:buNone/>
            </a:pPr>
            <a:endParaRPr lang="tr-TR" sz="2000" b="1" dirty="0" smtClean="0"/>
          </a:p>
          <a:p>
            <a:pPr algn="just"/>
            <a:r>
              <a:rPr lang="tr-TR" sz="2000" b="1" dirty="0" smtClean="0"/>
              <a:t> </a:t>
            </a:r>
            <a:r>
              <a:rPr lang="tr-TR" sz="2000" b="1" dirty="0" smtClean="0">
                <a:solidFill>
                  <a:srgbClr val="0070C0"/>
                </a:solidFill>
              </a:rPr>
              <a:t>Geçerli olanlar geçersiz*</a:t>
            </a:r>
          </a:p>
          <a:p>
            <a:pPr algn="just"/>
            <a:r>
              <a:rPr lang="tr-TR" sz="2000" b="1" dirty="0" smtClean="0">
                <a:solidFill>
                  <a:srgbClr val="0070C0"/>
                </a:solidFill>
              </a:rPr>
              <a:t> Post modern insan telkine açıktır *</a:t>
            </a:r>
          </a:p>
          <a:p>
            <a:pPr algn="just"/>
            <a:r>
              <a:rPr lang="tr-TR" sz="2000" b="1" dirty="0" smtClean="0">
                <a:solidFill>
                  <a:srgbClr val="0070C0"/>
                </a:solidFill>
              </a:rPr>
              <a:t> Telkin altında kalmaya meyillidir*</a:t>
            </a:r>
            <a:endParaRPr lang="tr-TR" sz="2000" b="1" dirty="0" smtClean="0"/>
          </a:p>
          <a:p>
            <a:endParaRPr lang="tr-TR" sz="2000" b="1" dirty="0" smtClean="0"/>
          </a:p>
          <a:p>
            <a:r>
              <a:rPr lang="tr-TR" sz="2200" b="1" dirty="0" smtClean="0">
                <a:solidFill>
                  <a:srgbClr val="0070C0"/>
                </a:solidFill>
              </a:rPr>
              <a:t>Büyücü – Telkinci Kim?*</a:t>
            </a:r>
          </a:p>
          <a:p>
            <a:endParaRPr lang="tr-TR" sz="2000" dirty="0" smtClean="0">
              <a:solidFill>
                <a:srgbClr val="0070C0"/>
              </a:solidFill>
            </a:endParaRPr>
          </a:p>
          <a:p>
            <a:r>
              <a:rPr lang="tr-TR" sz="2000" b="1" dirty="0" smtClean="0"/>
              <a:t>Telkinle – yaşananlar uyuşmazsa  hayal kırıklığı gelişir.</a:t>
            </a:r>
            <a:endParaRPr lang="tr-TR" sz="20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229600" cy="720080"/>
          </a:xfrm>
        </p:spPr>
        <p:txBody>
          <a:bodyPr>
            <a:noAutofit/>
          </a:bodyPr>
          <a:lstStyle/>
          <a:p>
            <a:pPr algn="ctr"/>
            <a:r>
              <a:rPr lang="tr-TR" sz="2800" dirty="0" err="1" smtClean="0">
                <a:latin typeface="TimesNewRoman"/>
              </a:rPr>
              <a:t>Postmodern</a:t>
            </a:r>
            <a:r>
              <a:rPr lang="tr-TR" sz="2800" dirty="0" smtClean="0">
                <a:latin typeface="TimesNewRoman"/>
              </a:rPr>
              <a:t> Ben Odaklı İnsan</a:t>
            </a:r>
            <a:br>
              <a:rPr lang="tr-TR" sz="2800" dirty="0" smtClean="0">
                <a:latin typeface="TimesNewRoman"/>
              </a:rPr>
            </a:br>
            <a:r>
              <a:rPr lang="tr-TR" sz="2000" b="1" dirty="0" smtClean="0">
                <a:solidFill>
                  <a:srgbClr val="C00000"/>
                </a:solidFill>
                <a:latin typeface="TimesNewRoman"/>
              </a:rPr>
              <a:t>Ancak kendinden bir şey yaratırsan, bir şeysin demektir</a:t>
            </a:r>
            <a:endParaRPr lang="tr-TR" sz="2000" b="1" dirty="0">
              <a:solidFill>
                <a:srgbClr val="C00000"/>
              </a:solidFill>
              <a:latin typeface="TimesNewRoman"/>
            </a:endParaRPr>
          </a:p>
        </p:txBody>
      </p:sp>
      <p:sp>
        <p:nvSpPr>
          <p:cNvPr id="3" name="2 İçerik Yer Tutucusu"/>
          <p:cNvSpPr>
            <a:spLocks noGrp="1"/>
          </p:cNvSpPr>
          <p:nvPr>
            <p:ph sz="half" idx="1"/>
          </p:nvPr>
        </p:nvSpPr>
        <p:spPr>
          <a:xfrm>
            <a:off x="323528" y="1340768"/>
            <a:ext cx="8568952" cy="5328592"/>
          </a:xfrm>
        </p:spPr>
        <p:txBody>
          <a:bodyPr>
            <a:normAutofit fontScale="85000" lnSpcReduction="20000"/>
          </a:bodyPr>
          <a:lstStyle/>
          <a:p>
            <a:r>
              <a:rPr lang="tr-TR" sz="2000" dirty="0" smtClean="0">
                <a:latin typeface="TimesNewRoman"/>
              </a:rPr>
              <a:t>Kim olduğunu başkalarının söylemesine izi verme</a:t>
            </a:r>
          </a:p>
          <a:p>
            <a:endParaRPr lang="tr-TR" sz="2000" dirty="0" smtClean="0">
              <a:latin typeface="TimesNewRoman"/>
            </a:endParaRPr>
          </a:p>
          <a:p>
            <a:r>
              <a:rPr lang="tr-TR" sz="2000" b="1" dirty="0" err="1" smtClean="0">
                <a:latin typeface="TimesNewRoman"/>
              </a:rPr>
              <a:t>Spontan</a:t>
            </a:r>
            <a:r>
              <a:rPr lang="tr-TR" sz="2000" b="1" dirty="0" smtClean="0">
                <a:latin typeface="TimesNewRoman"/>
              </a:rPr>
              <a:t>, özgür bir ben </a:t>
            </a:r>
          </a:p>
          <a:p>
            <a:endParaRPr lang="tr-TR" sz="2000" dirty="0" smtClean="0">
              <a:latin typeface="TimesNewRoman"/>
            </a:endParaRPr>
          </a:p>
          <a:p>
            <a:r>
              <a:rPr lang="tr-TR" sz="2000" b="1" dirty="0" smtClean="0">
                <a:latin typeface="TimesNewRoman"/>
              </a:rPr>
              <a:t>Kendin olarak kal </a:t>
            </a:r>
            <a:r>
              <a:rPr lang="tr-TR" sz="2000" dirty="0" smtClean="0">
                <a:latin typeface="TimesNewRoman"/>
              </a:rPr>
              <a:t>; </a:t>
            </a:r>
            <a:r>
              <a:rPr lang="tr-TR" sz="2000" b="1" dirty="0" err="1" smtClean="0">
                <a:solidFill>
                  <a:srgbClr val="002060"/>
                </a:solidFill>
                <a:latin typeface="TimesNewRoman"/>
              </a:rPr>
              <a:t>Sprite</a:t>
            </a:r>
            <a:endParaRPr lang="tr-TR" sz="2000" b="1" dirty="0" smtClean="0">
              <a:solidFill>
                <a:srgbClr val="002060"/>
              </a:solidFill>
              <a:latin typeface="TimesNewRoman"/>
            </a:endParaRPr>
          </a:p>
          <a:p>
            <a:endParaRPr lang="tr-TR" sz="2000" dirty="0" smtClean="0">
              <a:solidFill>
                <a:srgbClr val="002060"/>
              </a:solidFill>
              <a:latin typeface="TimesNewRoman"/>
            </a:endParaRPr>
          </a:p>
          <a:p>
            <a:r>
              <a:rPr lang="tr-TR" sz="2000" b="1" dirty="0" smtClean="0">
                <a:solidFill>
                  <a:srgbClr val="0070C0"/>
                </a:solidFill>
                <a:latin typeface="TimesNewRoman"/>
              </a:rPr>
              <a:t>Her şey uyar , Karl </a:t>
            </a:r>
            <a:r>
              <a:rPr lang="tr-TR" sz="2000" b="1" dirty="0" err="1" smtClean="0">
                <a:solidFill>
                  <a:srgbClr val="0070C0"/>
                </a:solidFill>
                <a:latin typeface="TimesNewRoman"/>
              </a:rPr>
              <a:t>Feyerabend</a:t>
            </a:r>
            <a:r>
              <a:rPr lang="tr-TR" sz="2000" b="1" dirty="0" smtClean="0">
                <a:solidFill>
                  <a:srgbClr val="0070C0"/>
                </a:solidFill>
                <a:latin typeface="TimesNewRoman"/>
              </a:rPr>
              <a:t> 1924 – 1994 </a:t>
            </a:r>
          </a:p>
          <a:p>
            <a:pPr marL="0" indent="0">
              <a:buNone/>
            </a:pPr>
            <a:endParaRPr lang="tr-TR" sz="2000" b="1" dirty="0" smtClean="0">
              <a:latin typeface="TimesNewRoman"/>
            </a:endParaRPr>
          </a:p>
          <a:p>
            <a:r>
              <a:rPr lang="tr-TR" sz="2000" b="1" dirty="0" smtClean="0">
                <a:solidFill>
                  <a:srgbClr val="0070C0"/>
                </a:solidFill>
                <a:latin typeface="TimesNewRoman"/>
              </a:rPr>
              <a:t>Uyan her şey OK</a:t>
            </a:r>
            <a:r>
              <a:rPr lang="tr-TR" sz="2000" b="1" dirty="0">
                <a:solidFill>
                  <a:srgbClr val="0070C0"/>
                </a:solidFill>
                <a:latin typeface="TimesNewRoman"/>
              </a:rPr>
              <a:t>*</a:t>
            </a:r>
            <a:endParaRPr lang="tr-TR" sz="2000" b="1" dirty="0" smtClean="0">
              <a:solidFill>
                <a:srgbClr val="0070C0"/>
              </a:solidFill>
              <a:latin typeface="TimesNewRoman"/>
            </a:endParaRPr>
          </a:p>
          <a:p>
            <a:endParaRPr lang="tr-TR" sz="2000" dirty="0" smtClean="0">
              <a:solidFill>
                <a:srgbClr val="002060"/>
              </a:solidFill>
              <a:latin typeface="TimesNewRoman"/>
            </a:endParaRPr>
          </a:p>
          <a:p>
            <a:r>
              <a:rPr lang="tr-TR" sz="2000" b="1" dirty="0" smtClean="0">
                <a:latin typeface="TimesNewRoman"/>
              </a:rPr>
              <a:t>Her şey akar Efesli </a:t>
            </a:r>
            <a:r>
              <a:rPr lang="tr-TR" sz="2000" b="1" dirty="0" err="1" smtClean="0">
                <a:latin typeface="TimesNewRoman"/>
              </a:rPr>
              <a:t>Heraklitos</a:t>
            </a:r>
            <a:r>
              <a:rPr lang="tr-TR" sz="2000" dirty="0" smtClean="0">
                <a:latin typeface="TimesNewRoman"/>
              </a:rPr>
              <a:t>  (MÖ 535 – 475</a:t>
            </a:r>
          </a:p>
          <a:p>
            <a:endParaRPr lang="tr-TR" sz="2000" dirty="0" smtClean="0">
              <a:solidFill>
                <a:srgbClr val="002060"/>
              </a:solidFill>
              <a:latin typeface="TimesNewRoman"/>
            </a:endParaRPr>
          </a:p>
          <a:p>
            <a:r>
              <a:rPr lang="tr-TR" sz="2800" b="1" dirty="0" smtClean="0">
                <a:solidFill>
                  <a:srgbClr val="0070C0"/>
                </a:solidFill>
                <a:latin typeface="TimesNewRoman"/>
              </a:rPr>
              <a:t>Geçerli olan ; Yeni / farklı / iyi dünya üretmek</a:t>
            </a:r>
          </a:p>
          <a:p>
            <a:endParaRPr lang="tr-TR" sz="2000" dirty="0" smtClean="0">
              <a:solidFill>
                <a:srgbClr val="002060"/>
              </a:solidFill>
              <a:latin typeface="TimesNewRoman"/>
            </a:endParaRPr>
          </a:p>
          <a:p>
            <a:r>
              <a:rPr lang="tr-TR" sz="2000" b="1" dirty="0" smtClean="0">
                <a:latin typeface="TimesNewRoman"/>
              </a:rPr>
              <a:t>Belli meslekler içerisinde olanlar öncü rol oynar </a:t>
            </a:r>
            <a:r>
              <a:rPr lang="tr-TR" sz="2000" dirty="0" smtClean="0">
                <a:solidFill>
                  <a:srgbClr val="002060"/>
                </a:solidFill>
                <a:latin typeface="TimesNewRoman"/>
              </a:rPr>
              <a:t>,</a:t>
            </a:r>
          </a:p>
          <a:p>
            <a:r>
              <a:rPr lang="tr-TR" sz="2000" dirty="0" smtClean="0">
                <a:solidFill>
                  <a:srgbClr val="0070C0"/>
                </a:solidFill>
                <a:latin typeface="TimesNewRoman"/>
              </a:rPr>
              <a:t>yazılım üreten , </a:t>
            </a:r>
          </a:p>
          <a:p>
            <a:r>
              <a:rPr lang="tr-TR" sz="2000" dirty="0" smtClean="0">
                <a:solidFill>
                  <a:srgbClr val="0070C0"/>
                </a:solidFill>
                <a:latin typeface="TimesNewRoman"/>
              </a:rPr>
              <a:t>kültür üreten , </a:t>
            </a:r>
          </a:p>
          <a:p>
            <a:r>
              <a:rPr lang="tr-TR" sz="2000" dirty="0" smtClean="0">
                <a:solidFill>
                  <a:srgbClr val="0070C0"/>
                </a:solidFill>
                <a:latin typeface="TimesNewRoman"/>
              </a:rPr>
              <a:t>reklamcılar ,</a:t>
            </a:r>
          </a:p>
          <a:p>
            <a:r>
              <a:rPr lang="tr-TR" sz="2000" dirty="0" smtClean="0">
                <a:solidFill>
                  <a:srgbClr val="0070C0"/>
                </a:solidFill>
                <a:latin typeface="TimesNewRoman"/>
              </a:rPr>
              <a:t>pazar üreticileri</a:t>
            </a:r>
          </a:p>
          <a:p>
            <a:endParaRPr lang="tr-TR" sz="2000" dirty="0">
              <a:solidFill>
                <a:srgbClr val="002060"/>
              </a:solidFill>
              <a:latin typeface="TimesNewRoman"/>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04664"/>
            <a:ext cx="8085584" cy="792088"/>
          </a:xfrm>
        </p:spPr>
        <p:txBody>
          <a:bodyPr>
            <a:normAutofit/>
          </a:bodyPr>
          <a:lstStyle/>
          <a:p>
            <a:pPr algn="ctr"/>
            <a:r>
              <a:rPr lang="tr-TR" sz="2400" dirty="0" err="1" smtClean="0">
                <a:solidFill>
                  <a:srgbClr val="002060"/>
                </a:solidFill>
                <a:latin typeface="TimesNewRoman"/>
              </a:rPr>
              <a:t>Postmodern</a:t>
            </a:r>
            <a:r>
              <a:rPr lang="tr-TR" sz="2400" dirty="0" smtClean="0">
                <a:solidFill>
                  <a:srgbClr val="002060"/>
                </a:solidFill>
                <a:latin typeface="TimesNewRoman"/>
              </a:rPr>
              <a:t> Ben Odaklı İnsan</a:t>
            </a:r>
            <a:br>
              <a:rPr lang="tr-TR" sz="2400" dirty="0" smtClean="0">
                <a:solidFill>
                  <a:srgbClr val="002060"/>
                </a:solidFill>
                <a:latin typeface="TimesNewRoman"/>
              </a:rPr>
            </a:br>
            <a:r>
              <a:rPr lang="tr-TR" sz="2400" b="1" dirty="0" smtClean="0">
                <a:latin typeface="TimesNewRoman"/>
              </a:rPr>
              <a:t>«</a:t>
            </a:r>
            <a:r>
              <a:rPr lang="tr-TR" sz="2000" b="1" dirty="0" err="1" smtClean="0">
                <a:solidFill>
                  <a:srgbClr val="C00000"/>
                </a:solidFill>
                <a:latin typeface="TimesNewRoman"/>
              </a:rPr>
              <a:t>Postmodren</a:t>
            </a:r>
            <a:r>
              <a:rPr lang="tr-TR" sz="2000" b="1" dirty="0" smtClean="0">
                <a:solidFill>
                  <a:srgbClr val="C00000"/>
                </a:solidFill>
                <a:latin typeface="TimesNewRoman"/>
              </a:rPr>
              <a:t> ben </a:t>
            </a:r>
            <a:r>
              <a:rPr lang="tr-TR" sz="2000" b="1" dirty="0" err="1" smtClean="0">
                <a:solidFill>
                  <a:srgbClr val="C00000"/>
                </a:solidFill>
                <a:latin typeface="TimesNewRoman"/>
              </a:rPr>
              <a:t>odaklığın</a:t>
            </a:r>
            <a:r>
              <a:rPr lang="tr-TR" sz="2000" b="1" dirty="0" smtClean="0">
                <a:solidFill>
                  <a:srgbClr val="C00000"/>
                </a:solidFill>
                <a:latin typeface="TimesNewRoman"/>
              </a:rPr>
              <a:t>» diğer «ben» </a:t>
            </a:r>
            <a:r>
              <a:rPr lang="tr-TR" sz="2000" b="1" dirty="0" err="1" smtClean="0">
                <a:solidFill>
                  <a:srgbClr val="C00000"/>
                </a:solidFill>
                <a:latin typeface="TimesNewRoman"/>
              </a:rPr>
              <a:t>odaklıklardan</a:t>
            </a:r>
            <a:r>
              <a:rPr lang="tr-TR" sz="2000" b="1" dirty="0" smtClean="0">
                <a:solidFill>
                  <a:srgbClr val="C00000"/>
                </a:solidFill>
                <a:latin typeface="TimesNewRoman"/>
              </a:rPr>
              <a:t> farkı - I</a:t>
            </a:r>
            <a:endParaRPr lang="tr-TR" sz="2000" b="1" dirty="0">
              <a:solidFill>
                <a:srgbClr val="C00000"/>
              </a:solidFill>
            </a:endParaRPr>
          </a:p>
        </p:txBody>
      </p:sp>
      <p:sp>
        <p:nvSpPr>
          <p:cNvPr id="3" name="2 İçerik Yer Tutucusu"/>
          <p:cNvSpPr>
            <a:spLocks noGrp="1"/>
          </p:cNvSpPr>
          <p:nvPr>
            <p:ph sz="half" idx="1"/>
          </p:nvPr>
        </p:nvSpPr>
        <p:spPr>
          <a:xfrm>
            <a:off x="179512" y="1412776"/>
            <a:ext cx="4896544" cy="5184576"/>
          </a:xfrm>
        </p:spPr>
        <p:txBody>
          <a:bodyPr>
            <a:noAutofit/>
          </a:bodyPr>
          <a:lstStyle/>
          <a:p>
            <a:r>
              <a:rPr lang="tr-TR" sz="1800" b="1" dirty="0" smtClean="0">
                <a:latin typeface="TimesNewRoman"/>
              </a:rPr>
              <a:t>1.Narsizim; </a:t>
            </a:r>
            <a:r>
              <a:rPr lang="tr-TR" sz="1800" b="1" dirty="0" err="1" smtClean="0">
                <a:latin typeface="TimesNewRoman"/>
              </a:rPr>
              <a:t>Narsist</a:t>
            </a:r>
            <a:r>
              <a:rPr lang="tr-TR" sz="1800" b="1" dirty="0" smtClean="0">
                <a:latin typeface="TimesNewRoman"/>
              </a:rPr>
              <a:t>  </a:t>
            </a:r>
            <a:r>
              <a:rPr lang="tr-TR" sz="1800" dirty="0" smtClean="0">
                <a:latin typeface="TimesNewRoman"/>
              </a:rPr>
              <a:t>kişilik ,kendini </a:t>
            </a:r>
            <a:r>
              <a:rPr lang="tr-TR" sz="1800" dirty="0" err="1" smtClean="0">
                <a:latin typeface="TimesNewRoman"/>
              </a:rPr>
              <a:t>olumlu,olumsuz</a:t>
            </a:r>
            <a:r>
              <a:rPr lang="tr-TR" sz="1800" dirty="0" smtClean="0">
                <a:latin typeface="TimesNewRoman"/>
              </a:rPr>
              <a:t> anlamda </a:t>
            </a:r>
            <a:r>
              <a:rPr lang="tr-TR" sz="1800" b="1" dirty="0" smtClean="0">
                <a:latin typeface="TimesNewRoman"/>
              </a:rPr>
              <a:t>muhteşem </a:t>
            </a:r>
            <a:r>
              <a:rPr lang="tr-TR" sz="1800" dirty="0" smtClean="0">
                <a:latin typeface="TimesNewRoman"/>
              </a:rPr>
              <a:t>olarak algılar</a:t>
            </a:r>
          </a:p>
          <a:p>
            <a:r>
              <a:rPr lang="tr-TR" sz="1800" dirty="0" err="1" smtClean="0">
                <a:latin typeface="TimesNewRoman"/>
              </a:rPr>
              <a:t>Başarısızlık,hata</a:t>
            </a:r>
            <a:r>
              <a:rPr lang="tr-TR" sz="1800" dirty="0" smtClean="0">
                <a:latin typeface="TimesNewRoman"/>
              </a:rPr>
              <a:t> yapma, zavallılığını , bağımlılığını yadsır</a:t>
            </a:r>
          </a:p>
          <a:p>
            <a:r>
              <a:rPr lang="tr-TR" sz="1800" b="1" dirty="0" smtClean="0">
                <a:latin typeface="TimesNewRoman"/>
              </a:rPr>
              <a:t>Çevreyi  değersizleştir veya çevreyi idealize edip , kendini değersizleştirir*</a:t>
            </a:r>
          </a:p>
          <a:p>
            <a:r>
              <a:rPr lang="tr-TR" sz="1800" b="1" dirty="0" smtClean="0">
                <a:solidFill>
                  <a:srgbClr val="0070C0"/>
                </a:solidFill>
                <a:latin typeface="TimesNewRoman"/>
              </a:rPr>
              <a:t>Post modern ben odaklılıkta  </a:t>
            </a:r>
            <a:r>
              <a:rPr lang="tr-TR" sz="1600" dirty="0" smtClean="0">
                <a:latin typeface="TimesNewRoman"/>
              </a:rPr>
              <a:t>yadsıma ve yansıtma </a:t>
            </a:r>
            <a:r>
              <a:rPr lang="tr-TR" sz="1600" dirty="0" err="1" smtClean="0">
                <a:latin typeface="TimesNewRoman"/>
              </a:rPr>
              <a:t>İdealizasyon</a:t>
            </a:r>
            <a:r>
              <a:rPr lang="tr-TR" sz="1600" dirty="0" smtClean="0">
                <a:latin typeface="TimesNewRoman"/>
              </a:rPr>
              <a:t> veya  değersizleştirme yoktur. </a:t>
            </a:r>
          </a:p>
          <a:p>
            <a:pPr marL="0" indent="0">
              <a:buNone/>
            </a:pPr>
            <a:endParaRPr lang="tr-TR" sz="1800" dirty="0" smtClean="0">
              <a:latin typeface="TimesNewRoman"/>
            </a:endParaRPr>
          </a:p>
          <a:p>
            <a:r>
              <a:rPr lang="tr-TR" sz="1800" b="1" dirty="0" smtClean="0">
                <a:latin typeface="TimesNewRoman"/>
              </a:rPr>
              <a:t>2. Egoizm ; Aç gözlü </a:t>
            </a:r>
            <a:r>
              <a:rPr lang="tr-TR" sz="1800" dirty="0" smtClean="0">
                <a:latin typeface="TimesNewRoman"/>
              </a:rPr>
              <a:t>, her şeyi kendine ister. Aç gözlülüğünü avantaja çevirmek ister.</a:t>
            </a:r>
          </a:p>
          <a:p>
            <a:r>
              <a:rPr lang="tr-TR" sz="1800" dirty="0" smtClean="0">
                <a:latin typeface="TimesNewRoman"/>
              </a:rPr>
              <a:t> </a:t>
            </a:r>
            <a:r>
              <a:rPr lang="tr-TR" sz="1800" b="1" dirty="0" smtClean="0">
                <a:solidFill>
                  <a:srgbClr val="0070C0"/>
                </a:solidFill>
                <a:latin typeface="TimesNewRoman"/>
              </a:rPr>
              <a:t>Post modern ben odaklılıkta </a:t>
            </a:r>
            <a:r>
              <a:rPr lang="tr-TR" sz="1800" dirty="0" smtClean="0">
                <a:latin typeface="TimesNewRoman"/>
              </a:rPr>
              <a:t>hırs, düşüncesizlik olabilir</a:t>
            </a:r>
            <a:r>
              <a:rPr lang="tr-TR" sz="1800" b="1" dirty="0" smtClean="0">
                <a:solidFill>
                  <a:srgbClr val="0070C0"/>
                </a:solidFill>
                <a:latin typeface="TimesNewRoman"/>
              </a:rPr>
              <a:t>. Başkasının zararına avantaj istemez*</a:t>
            </a:r>
            <a:endParaRPr lang="tr-TR" sz="1800" b="1" dirty="0">
              <a:solidFill>
                <a:srgbClr val="0070C0"/>
              </a:solidFill>
              <a:latin typeface="TimesNewRoman"/>
            </a:endParaRPr>
          </a:p>
        </p:txBody>
      </p:sp>
      <p:sp>
        <p:nvSpPr>
          <p:cNvPr id="4" name="3 İçerik Yer Tutucusu"/>
          <p:cNvSpPr>
            <a:spLocks noGrp="1"/>
          </p:cNvSpPr>
          <p:nvPr>
            <p:ph sz="half" idx="2"/>
          </p:nvPr>
        </p:nvSpPr>
        <p:spPr>
          <a:xfrm>
            <a:off x="4860032" y="1340768"/>
            <a:ext cx="3750568" cy="4942149"/>
          </a:xfrm>
        </p:spPr>
        <p:txBody>
          <a:bodyPr>
            <a:normAutofit/>
          </a:bodyPr>
          <a:lstStyle/>
          <a:p>
            <a:r>
              <a:rPr lang="tr-TR" sz="1800" b="1" dirty="0" smtClean="0">
                <a:latin typeface="TimesNewRoman"/>
              </a:rPr>
              <a:t>3. </a:t>
            </a:r>
            <a:r>
              <a:rPr lang="tr-TR" sz="1800" b="1" dirty="0" err="1" smtClean="0">
                <a:latin typeface="TimesNewRoman"/>
              </a:rPr>
              <a:t>Otizim</a:t>
            </a:r>
            <a:r>
              <a:rPr lang="tr-TR" sz="1800" b="1" dirty="0" smtClean="0">
                <a:latin typeface="TimesNewRoman"/>
              </a:rPr>
              <a:t> </a:t>
            </a:r>
            <a:r>
              <a:rPr lang="tr-TR" sz="1800" dirty="0" smtClean="0">
                <a:latin typeface="TimesNewRoman"/>
              </a:rPr>
              <a:t>; Kendi dünyasını yaşar.</a:t>
            </a:r>
          </a:p>
          <a:p>
            <a:r>
              <a:rPr lang="tr-TR" sz="1800" b="1" dirty="0" smtClean="0">
                <a:solidFill>
                  <a:srgbClr val="0070C0"/>
                </a:solidFill>
                <a:latin typeface="TimesNewRoman"/>
              </a:rPr>
              <a:t> Post modern ben </a:t>
            </a:r>
            <a:r>
              <a:rPr lang="tr-TR" sz="1800" dirty="0" smtClean="0">
                <a:solidFill>
                  <a:srgbClr val="0070C0"/>
                </a:solidFill>
                <a:latin typeface="TimesNewRoman"/>
              </a:rPr>
              <a:t>odaklı birey  gerçekliği </a:t>
            </a:r>
            <a:r>
              <a:rPr lang="tr-TR" sz="1800" dirty="0" err="1" smtClean="0">
                <a:solidFill>
                  <a:srgbClr val="0070C0"/>
                </a:solidFill>
                <a:latin typeface="TimesNewRoman"/>
              </a:rPr>
              <a:t>sponten</a:t>
            </a:r>
            <a:r>
              <a:rPr lang="tr-TR" sz="1800" dirty="0" smtClean="0">
                <a:solidFill>
                  <a:srgbClr val="0070C0"/>
                </a:solidFill>
                <a:latin typeface="TimesNewRoman"/>
              </a:rPr>
              <a:t> ve özgürce üretmek ister.*</a:t>
            </a:r>
          </a:p>
          <a:p>
            <a:pPr>
              <a:buNone/>
            </a:pPr>
            <a:endParaRPr lang="tr-TR" sz="1800" dirty="0" smtClean="0">
              <a:latin typeface="TimesNewRoman"/>
            </a:endParaRPr>
          </a:p>
          <a:p>
            <a:r>
              <a:rPr lang="tr-TR" sz="1800" b="1" dirty="0" smtClean="0">
                <a:latin typeface="TimesNewRoman"/>
              </a:rPr>
              <a:t>4.Sadisizm; </a:t>
            </a:r>
            <a:r>
              <a:rPr lang="tr-TR" sz="1800" dirty="0" smtClean="0">
                <a:latin typeface="TimesNewRoman"/>
              </a:rPr>
              <a:t>“ben” kavramını egemenlik ve bağımlılık kurmak için kullanır.</a:t>
            </a:r>
          </a:p>
          <a:p>
            <a:endParaRPr lang="tr-TR" sz="1800" dirty="0" smtClean="0">
              <a:latin typeface="TimesNewRoman"/>
            </a:endParaRPr>
          </a:p>
          <a:p>
            <a:r>
              <a:rPr lang="tr-TR" sz="1800" b="1" dirty="0" smtClean="0">
                <a:solidFill>
                  <a:srgbClr val="0070C0"/>
                </a:solidFill>
                <a:latin typeface="TimesNewRoman"/>
              </a:rPr>
              <a:t>Post modern ben </a:t>
            </a:r>
            <a:r>
              <a:rPr lang="tr-TR" sz="1800" dirty="0" smtClean="0">
                <a:latin typeface="TimesNewRoman"/>
              </a:rPr>
              <a:t>odaklı bireyin    böyle bir kaygısı yoktur.*</a:t>
            </a:r>
            <a:endParaRPr lang="tr-TR" sz="1800" dirty="0">
              <a:latin typeface="TimesNewRoman"/>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229600" cy="792088"/>
          </a:xfrm>
        </p:spPr>
        <p:txBody>
          <a:bodyPr>
            <a:normAutofit/>
          </a:bodyPr>
          <a:lstStyle/>
          <a:p>
            <a:pPr algn="ctr"/>
            <a:r>
              <a:rPr lang="tr-TR" sz="2400" dirty="0" err="1" smtClean="0">
                <a:latin typeface="TimesNewRoman"/>
              </a:rPr>
              <a:t>Postmoder</a:t>
            </a:r>
            <a:r>
              <a:rPr lang="tr-TR" sz="2400" dirty="0" smtClean="0">
                <a:latin typeface="TimesNewRoman"/>
              </a:rPr>
              <a:t> Ben Odaklı İnsan</a:t>
            </a:r>
            <a:br>
              <a:rPr lang="tr-TR" sz="2400" dirty="0" smtClean="0">
                <a:latin typeface="TimesNewRoman"/>
              </a:rPr>
            </a:br>
            <a:r>
              <a:rPr lang="tr-TR" sz="2000" b="1" dirty="0" err="1" smtClean="0">
                <a:solidFill>
                  <a:srgbClr val="C00000"/>
                </a:solidFill>
                <a:latin typeface="TimesNewRoman"/>
              </a:rPr>
              <a:t>Postmoden</a:t>
            </a:r>
            <a:r>
              <a:rPr lang="tr-TR" sz="2000" b="1" dirty="0" smtClean="0">
                <a:solidFill>
                  <a:srgbClr val="C00000"/>
                </a:solidFill>
                <a:latin typeface="TimesNewRoman"/>
              </a:rPr>
              <a:t> ben- odaklığın diğer ben </a:t>
            </a:r>
            <a:r>
              <a:rPr lang="tr-TR" sz="2000" b="1" dirty="0" err="1" smtClean="0">
                <a:solidFill>
                  <a:srgbClr val="C00000"/>
                </a:solidFill>
                <a:latin typeface="TimesNewRoman"/>
              </a:rPr>
              <a:t>odaklıklardan</a:t>
            </a:r>
            <a:r>
              <a:rPr lang="tr-TR" sz="2000" b="1" dirty="0" smtClean="0">
                <a:solidFill>
                  <a:srgbClr val="C00000"/>
                </a:solidFill>
                <a:latin typeface="TimesNewRoman"/>
              </a:rPr>
              <a:t> farkı-II</a:t>
            </a:r>
            <a:endParaRPr lang="tr-TR" sz="2000" b="1" dirty="0">
              <a:solidFill>
                <a:srgbClr val="C00000"/>
              </a:solidFill>
            </a:endParaRPr>
          </a:p>
        </p:txBody>
      </p:sp>
      <p:sp>
        <p:nvSpPr>
          <p:cNvPr id="3" name="2 İçerik Yer Tutucusu"/>
          <p:cNvSpPr>
            <a:spLocks noGrp="1"/>
          </p:cNvSpPr>
          <p:nvPr>
            <p:ph sz="half" idx="1"/>
          </p:nvPr>
        </p:nvSpPr>
        <p:spPr>
          <a:xfrm>
            <a:off x="107504" y="1484784"/>
            <a:ext cx="4392488" cy="4870141"/>
          </a:xfrm>
        </p:spPr>
        <p:txBody>
          <a:bodyPr>
            <a:normAutofit/>
          </a:bodyPr>
          <a:lstStyle/>
          <a:p>
            <a:pPr algn="just">
              <a:buNone/>
            </a:pPr>
            <a:r>
              <a:rPr lang="tr-TR" sz="1800" dirty="0" smtClean="0">
                <a:latin typeface="TimesNewRoman"/>
              </a:rPr>
              <a:t>5</a:t>
            </a:r>
            <a:r>
              <a:rPr lang="tr-TR" sz="1800" b="1" dirty="0" smtClean="0">
                <a:latin typeface="TimesNewRoman"/>
              </a:rPr>
              <a:t>.Pazarlamacı tip</a:t>
            </a:r>
            <a:r>
              <a:rPr lang="tr-TR" sz="1800" dirty="0" smtClean="0">
                <a:latin typeface="TimesNewRoman"/>
              </a:rPr>
              <a:t>; kendini satabilen bir </a:t>
            </a:r>
            <a:r>
              <a:rPr lang="tr-TR" sz="1800" dirty="0" err="1" smtClean="0">
                <a:latin typeface="TimesNewRoman"/>
              </a:rPr>
              <a:t>kişilik,kendine</a:t>
            </a:r>
            <a:r>
              <a:rPr lang="tr-TR" sz="1800" dirty="0" smtClean="0">
                <a:latin typeface="TimesNewRoman"/>
              </a:rPr>
              <a:t> ait bir  kişiliği yok. ,”</a:t>
            </a:r>
            <a:r>
              <a:rPr lang="tr-TR" sz="1800" b="1" dirty="0" smtClean="0">
                <a:solidFill>
                  <a:srgbClr val="002060"/>
                </a:solidFill>
                <a:latin typeface="TimesNewRoman"/>
              </a:rPr>
              <a:t>beni görmek istediğin gibiyim</a:t>
            </a:r>
            <a:r>
              <a:rPr lang="tr-TR" sz="1800" dirty="0" smtClean="0">
                <a:latin typeface="TimesNewRoman"/>
              </a:rPr>
              <a:t>”</a:t>
            </a:r>
          </a:p>
          <a:p>
            <a:pPr algn="just">
              <a:buNone/>
            </a:pPr>
            <a:r>
              <a:rPr lang="tr-TR" sz="1800" dirty="0">
                <a:latin typeface="TimesNewRoman"/>
              </a:rPr>
              <a:t> </a:t>
            </a:r>
            <a:r>
              <a:rPr lang="tr-TR" sz="1800" dirty="0" smtClean="0">
                <a:latin typeface="TimesNewRoman"/>
              </a:rPr>
              <a:t>    Kendisini becerikli, duygulu, yardımsever, iletişim becerisine sahip,iradeli bir kişilik olarak </a:t>
            </a:r>
            <a:r>
              <a:rPr lang="tr-TR" sz="1800" dirty="0" err="1" smtClean="0">
                <a:latin typeface="TimesNewRoman"/>
              </a:rPr>
              <a:t>gösterek</a:t>
            </a:r>
            <a:r>
              <a:rPr lang="tr-TR" sz="1800" dirty="0" smtClean="0">
                <a:latin typeface="TimesNewRoman"/>
              </a:rPr>
              <a:t> </a:t>
            </a:r>
            <a:r>
              <a:rPr lang="tr-TR" sz="1800" b="1" dirty="0" smtClean="0">
                <a:solidFill>
                  <a:srgbClr val="0070C0"/>
                </a:solidFill>
                <a:latin typeface="TimesNewRoman"/>
              </a:rPr>
              <a:t>gerçeklilik üretmeye çabalar</a:t>
            </a:r>
            <a:r>
              <a:rPr lang="tr-TR" sz="1800" b="1" dirty="0">
                <a:solidFill>
                  <a:srgbClr val="0070C0"/>
                </a:solidFill>
                <a:latin typeface="TimesNewRoman"/>
              </a:rPr>
              <a:t>*</a:t>
            </a:r>
            <a:endParaRPr lang="tr-TR" sz="1800" b="1" dirty="0" smtClean="0">
              <a:solidFill>
                <a:srgbClr val="0070C0"/>
              </a:solidFill>
              <a:latin typeface="TimesNewRoman"/>
            </a:endParaRPr>
          </a:p>
          <a:p>
            <a:pPr algn="just">
              <a:buNone/>
            </a:pPr>
            <a:r>
              <a:rPr lang="tr-TR" sz="1800" dirty="0" smtClean="0">
                <a:latin typeface="TimesNewRoman"/>
              </a:rPr>
              <a:t>     Kendini satılacak ürün gibi gösterir  </a:t>
            </a:r>
            <a:r>
              <a:rPr lang="tr-TR" sz="1800" b="1" dirty="0" smtClean="0">
                <a:latin typeface="TimesNewRoman"/>
              </a:rPr>
              <a:t>yeni bir dünya pazarlamacı bir karakter için amaca götüren bir araçtır.</a:t>
            </a:r>
          </a:p>
          <a:p>
            <a:pPr algn="just">
              <a:buNone/>
            </a:pPr>
            <a:endParaRPr lang="tr-TR" sz="1800" b="1" dirty="0" smtClean="0">
              <a:latin typeface="TimesNewRoman"/>
            </a:endParaRPr>
          </a:p>
          <a:p>
            <a:pPr algn="just">
              <a:buNone/>
            </a:pPr>
            <a:r>
              <a:rPr lang="tr-TR" sz="1800" dirty="0" smtClean="0">
                <a:latin typeface="TimesNewRoman"/>
              </a:rPr>
              <a:t>    </a:t>
            </a:r>
            <a:r>
              <a:rPr lang="tr-TR" sz="1800" b="1" dirty="0" smtClean="0">
                <a:solidFill>
                  <a:srgbClr val="0070C0"/>
                </a:solidFill>
                <a:latin typeface="TimesNewRoman"/>
              </a:rPr>
              <a:t>Post modern ben odaklı bireyin </a:t>
            </a:r>
            <a:r>
              <a:rPr lang="tr-TR" sz="1800" dirty="0" smtClean="0">
                <a:latin typeface="TimesNewRoman"/>
              </a:rPr>
              <a:t>için yeni bir dünya yaratmak amacın kendisidir.*</a:t>
            </a:r>
            <a:endParaRPr lang="tr-TR" sz="1800" dirty="0">
              <a:latin typeface="TimesNewRoman"/>
            </a:endParaRPr>
          </a:p>
        </p:txBody>
      </p:sp>
      <p:sp>
        <p:nvSpPr>
          <p:cNvPr id="4" name="3 İçerik Yer Tutucusu"/>
          <p:cNvSpPr>
            <a:spLocks noGrp="1"/>
          </p:cNvSpPr>
          <p:nvPr>
            <p:ph sz="half" idx="2"/>
          </p:nvPr>
        </p:nvSpPr>
        <p:spPr>
          <a:xfrm>
            <a:off x="4499992" y="1412776"/>
            <a:ext cx="4464496" cy="4798133"/>
          </a:xfrm>
        </p:spPr>
        <p:txBody>
          <a:bodyPr>
            <a:normAutofit/>
          </a:bodyPr>
          <a:lstStyle/>
          <a:p>
            <a:pPr lvl="1">
              <a:buNone/>
            </a:pPr>
            <a:r>
              <a:rPr lang="tr-TR" sz="1800" b="1" dirty="0" smtClean="0"/>
              <a:t>6.Öznelcilik;</a:t>
            </a:r>
            <a:r>
              <a:rPr lang="tr-TR" sz="1800" dirty="0" smtClean="0"/>
              <a:t> kendi gözlüğünden bakmak, başka görüşlere kapalı</a:t>
            </a:r>
            <a:r>
              <a:rPr lang="tr-TR" sz="1800" b="1" dirty="0" smtClean="0">
                <a:latin typeface="TimesNewRoman"/>
              </a:rPr>
              <a:t> </a:t>
            </a:r>
          </a:p>
          <a:p>
            <a:pPr lvl="1">
              <a:buNone/>
            </a:pPr>
            <a:r>
              <a:rPr lang="tr-TR" sz="1800" b="1" dirty="0" smtClean="0">
                <a:solidFill>
                  <a:srgbClr val="0070C0"/>
                </a:solidFill>
                <a:latin typeface="TimesNewRoman"/>
              </a:rPr>
              <a:t>    Post modern ben odaklı birey açık görüşlüdür*</a:t>
            </a:r>
          </a:p>
          <a:p>
            <a:pPr lvl="1">
              <a:buNone/>
            </a:pPr>
            <a:endParaRPr lang="tr-TR" sz="1800" b="1" dirty="0" smtClean="0">
              <a:solidFill>
                <a:srgbClr val="0070C0"/>
              </a:solidFill>
              <a:latin typeface="TimesNewRoman"/>
            </a:endParaRPr>
          </a:p>
          <a:p>
            <a:pPr lvl="1">
              <a:buNone/>
            </a:pPr>
            <a:r>
              <a:rPr lang="tr-TR" sz="1800" b="1" dirty="0" smtClean="0">
                <a:latin typeface="TimesNewRoman"/>
              </a:rPr>
              <a:t>7. Üretken </a:t>
            </a:r>
            <a:r>
              <a:rPr lang="tr-TR" sz="1800" b="1" dirty="0" err="1" smtClean="0">
                <a:latin typeface="TimesNewRoman"/>
              </a:rPr>
              <a:t>karekter</a:t>
            </a:r>
            <a:r>
              <a:rPr lang="tr-TR" sz="1800" b="1" dirty="0" smtClean="0">
                <a:latin typeface="TimesNewRoman"/>
              </a:rPr>
              <a:t> </a:t>
            </a:r>
            <a:r>
              <a:rPr lang="tr-TR" sz="1800" dirty="0" smtClean="0">
                <a:latin typeface="TimesNewRoman"/>
              </a:rPr>
              <a:t>; her ikisinde de</a:t>
            </a:r>
          </a:p>
          <a:p>
            <a:pPr lvl="1">
              <a:buNone/>
            </a:pPr>
            <a:r>
              <a:rPr lang="tr-TR" sz="1800" dirty="0">
                <a:latin typeface="TimesNewRoman"/>
              </a:rPr>
              <a:t> </a:t>
            </a:r>
            <a:r>
              <a:rPr lang="tr-TR" sz="1800" dirty="0" smtClean="0">
                <a:latin typeface="TimesNewRoman"/>
              </a:rPr>
              <a:t>  özgür ve </a:t>
            </a:r>
            <a:r>
              <a:rPr lang="tr-TR" sz="1800" dirty="0" err="1" smtClean="0">
                <a:latin typeface="TimesNewRoman"/>
              </a:rPr>
              <a:t>spontan</a:t>
            </a:r>
            <a:r>
              <a:rPr lang="tr-TR" sz="1800" dirty="0" smtClean="0">
                <a:latin typeface="TimesNewRoman"/>
              </a:rPr>
              <a:t> ben mevcut.</a:t>
            </a:r>
          </a:p>
          <a:p>
            <a:pPr lvl="1">
              <a:buNone/>
            </a:pPr>
            <a:r>
              <a:rPr lang="tr-TR" sz="1800" dirty="0" smtClean="0">
                <a:latin typeface="TimesNewRoman"/>
              </a:rPr>
              <a:t>   Üretken </a:t>
            </a:r>
            <a:r>
              <a:rPr lang="tr-TR" sz="1800" dirty="0" err="1" smtClean="0">
                <a:latin typeface="TimesNewRoman"/>
              </a:rPr>
              <a:t>karekter</a:t>
            </a:r>
            <a:r>
              <a:rPr lang="tr-TR" sz="1800" dirty="0" smtClean="0">
                <a:latin typeface="TimesNewRoman"/>
              </a:rPr>
              <a:t> için  başkalarının talepleri onun özerkliğini tehdit etmez. </a:t>
            </a:r>
          </a:p>
          <a:p>
            <a:pPr lvl="1">
              <a:buNone/>
            </a:pPr>
            <a:endParaRPr lang="tr-TR" sz="1800" dirty="0" smtClean="0">
              <a:latin typeface="TimesNewRoman"/>
            </a:endParaRPr>
          </a:p>
          <a:p>
            <a:pPr lvl="1">
              <a:buNone/>
            </a:pPr>
            <a:r>
              <a:rPr lang="tr-TR" sz="1800" b="1" dirty="0" smtClean="0">
                <a:latin typeface="TimesNewRoman"/>
              </a:rPr>
              <a:t>    </a:t>
            </a:r>
            <a:r>
              <a:rPr lang="tr-TR" sz="1800" b="1" dirty="0" smtClean="0">
                <a:solidFill>
                  <a:srgbClr val="0070C0"/>
                </a:solidFill>
                <a:latin typeface="TimesNewRoman"/>
              </a:rPr>
              <a:t>Post modern ben odaklı karakter </a:t>
            </a:r>
            <a:r>
              <a:rPr lang="tr-TR" sz="1800" dirty="0" smtClean="0">
                <a:solidFill>
                  <a:srgbClr val="0070C0"/>
                </a:solidFill>
                <a:latin typeface="TimesNewRoman"/>
              </a:rPr>
              <a:t>ise özgür , </a:t>
            </a:r>
            <a:r>
              <a:rPr lang="tr-TR" sz="1800" dirty="0" err="1" smtClean="0">
                <a:solidFill>
                  <a:srgbClr val="0070C0"/>
                </a:solidFill>
                <a:latin typeface="TimesNewRoman"/>
              </a:rPr>
              <a:t>spontan</a:t>
            </a:r>
            <a:r>
              <a:rPr lang="tr-TR" sz="1800" dirty="0" smtClean="0">
                <a:solidFill>
                  <a:srgbClr val="0070C0"/>
                </a:solidFill>
                <a:latin typeface="TimesNewRoman"/>
              </a:rPr>
              <a:t>  bir özerkliği , bir kural ve içerikten yoksun olarak  üretir*</a:t>
            </a:r>
            <a:endParaRPr lang="tr-TR" sz="1800" dirty="0">
              <a:solidFill>
                <a:srgbClr val="0070C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720080"/>
          </a:xfrm>
        </p:spPr>
        <p:txBody>
          <a:bodyPr>
            <a:normAutofit fontScale="90000"/>
          </a:bodyPr>
          <a:lstStyle/>
          <a:p>
            <a:pPr algn="ctr"/>
            <a:r>
              <a:rPr lang="tr-TR" sz="3200" b="1" dirty="0" smtClean="0">
                <a:latin typeface="TimesNewRoman"/>
              </a:rPr>
              <a:t>Post modern ben odaklı birey</a:t>
            </a:r>
            <a:r>
              <a:rPr lang="tr-TR" sz="2000" b="1" dirty="0" smtClean="0">
                <a:latin typeface="TimesNewRoman"/>
              </a:rPr>
              <a:t/>
            </a:r>
            <a:br>
              <a:rPr lang="tr-TR" sz="2000" b="1" dirty="0" smtClean="0">
                <a:latin typeface="TimesNewRoman"/>
              </a:rPr>
            </a:br>
            <a:r>
              <a:rPr lang="tr-TR" sz="2000" b="1" dirty="0">
                <a:solidFill>
                  <a:srgbClr val="C00000"/>
                </a:solidFill>
                <a:latin typeface="TimesNewRoman"/>
              </a:rPr>
              <a:t>Y</a:t>
            </a:r>
            <a:r>
              <a:rPr lang="tr-TR" sz="2000" b="1" dirty="0" smtClean="0">
                <a:solidFill>
                  <a:srgbClr val="C00000"/>
                </a:solidFill>
                <a:latin typeface="TimesNewRoman"/>
              </a:rPr>
              <a:t>eni Kimlikler </a:t>
            </a:r>
            <a:endParaRPr lang="tr-TR" sz="2000" dirty="0">
              <a:solidFill>
                <a:srgbClr val="C00000"/>
              </a:solidFill>
            </a:endParaRPr>
          </a:p>
        </p:txBody>
      </p:sp>
      <p:sp>
        <p:nvSpPr>
          <p:cNvPr id="3" name="2 İçerik Yer Tutucusu"/>
          <p:cNvSpPr>
            <a:spLocks noGrp="1"/>
          </p:cNvSpPr>
          <p:nvPr>
            <p:ph sz="half" idx="1"/>
          </p:nvPr>
        </p:nvSpPr>
        <p:spPr>
          <a:xfrm>
            <a:off x="467544" y="1340768"/>
            <a:ext cx="8136904" cy="5014157"/>
          </a:xfrm>
        </p:spPr>
        <p:txBody>
          <a:bodyPr>
            <a:normAutofit fontScale="77500" lnSpcReduction="20000"/>
          </a:bodyPr>
          <a:lstStyle/>
          <a:p>
            <a:r>
              <a:rPr lang="tr-TR" sz="2800" dirty="0" smtClean="0">
                <a:latin typeface="TimesNewRoman"/>
              </a:rPr>
              <a:t>Yeni bir dünya yaratma sürecinde </a:t>
            </a:r>
            <a:r>
              <a:rPr lang="tr-TR" sz="2800" dirty="0" smtClean="0">
                <a:solidFill>
                  <a:srgbClr val="0070C0"/>
                </a:solidFill>
                <a:latin typeface="TimesNewRoman"/>
              </a:rPr>
              <a:t>aktif olarak yaşamak ister.</a:t>
            </a:r>
          </a:p>
          <a:p>
            <a:endParaRPr lang="tr-TR" sz="2800" dirty="0" smtClean="0">
              <a:solidFill>
                <a:srgbClr val="0070C0"/>
              </a:solidFill>
              <a:latin typeface="TimesNewRoman"/>
            </a:endParaRPr>
          </a:p>
          <a:p>
            <a:r>
              <a:rPr lang="tr-TR" sz="2800" dirty="0" smtClean="0">
                <a:latin typeface="TimesNewRoman"/>
              </a:rPr>
              <a:t>Mülkiyetsiz üretim ; </a:t>
            </a:r>
            <a:r>
              <a:rPr lang="tr-TR" sz="2300" b="1" dirty="0" smtClean="0">
                <a:solidFill>
                  <a:srgbClr val="0070C0"/>
                </a:solidFill>
                <a:latin typeface="TimesNewRoman"/>
              </a:rPr>
              <a:t>hastaneler, cihazlar, malzemeler , hekimler*</a:t>
            </a:r>
          </a:p>
          <a:p>
            <a:endParaRPr lang="tr-TR" sz="1900" dirty="0" smtClean="0">
              <a:latin typeface="TimesNewRoman"/>
            </a:endParaRPr>
          </a:p>
          <a:p>
            <a:r>
              <a:rPr lang="tr-TR" sz="2800" b="1" dirty="0" smtClean="0">
                <a:solidFill>
                  <a:srgbClr val="0070C0"/>
                </a:solidFill>
                <a:latin typeface="TimesNewRoman"/>
              </a:rPr>
              <a:t>Satıcı - arz eden</a:t>
            </a:r>
          </a:p>
          <a:p>
            <a:r>
              <a:rPr lang="tr-TR" sz="2800" b="1" dirty="0" smtClean="0">
                <a:solidFill>
                  <a:srgbClr val="0070C0"/>
                </a:solidFill>
                <a:latin typeface="TimesNewRoman"/>
              </a:rPr>
              <a:t>Müşteri  - kullanıcı</a:t>
            </a:r>
          </a:p>
          <a:p>
            <a:endParaRPr lang="tr-TR" sz="2800" dirty="0" smtClean="0">
              <a:latin typeface="TimesNewRoman"/>
            </a:endParaRPr>
          </a:p>
          <a:p>
            <a:r>
              <a:rPr lang="tr-TR" sz="2800" dirty="0" smtClean="0">
                <a:latin typeface="TimesNewRoman"/>
              </a:rPr>
              <a:t>Roller önemli değil , değişebilir</a:t>
            </a:r>
          </a:p>
          <a:p>
            <a:r>
              <a:rPr lang="tr-TR" sz="2800" dirty="0" smtClean="0">
                <a:latin typeface="TimesNewRoman"/>
              </a:rPr>
              <a:t>Kronik olarak kendini yeniden icat etmek</a:t>
            </a:r>
          </a:p>
          <a:p>
            <a:r>
              <a:rPr lang="tr-TR" sz="2800" dirty="0" smtClean="0">
                <a:latin typeface="TimesNewRoman"/>
              </a:rPr>
              <a:t>Yamalı bohça kimlikler – </a:t>
            </a:r>
            <a:r>
              <a:rPr lang="tr-TR" sz="2800" dirty="0" err="1" smtClean="0">
                <a:solidFill>
                  <a:srgbClr val="0070C0"/>
                </a:solidFill>
                <a:latin typeface="TimesNewRoman"/>
              </a:rPr>
              <a:t>Patchwork</a:t>
            </a:r>
            <a:r>
              <a:rPr lang="tr-TR" sz="2800" dirty="0" smtClean="0">
                <a:solidFill>
                  <a:srgbClr val="0070C0"/>
                </a:solidFill>
                <a:latin typeface="TimesNewRoman"/>
              </a:rPr>
              <a:t>*</a:t>
            </a:r>
          </a:p>
          <a:p>
            <a:r>
              <a:rPr lang="tr-TR" sz="2800" dirty="0" smtClean="0">
                <a:latin typeface="TimesNewRoman"/>
              </a:rPr>
              <a:t>Çok yüzlü benlikler </a:t>
            </a:r>
          </a:p>
          <a:p>
            <a:r>
              <a:rPr lang="tr-TR" sz="2800" dirty="0" smtClean="0">
                <a:latin typeface="TimesNewRoman"/>
              </a:rPr>
              <a:t>Çoğul kimlikler* </a:t>
            </a:r>
          </a:p>
          <a:p>
            <a:r>
              <a:rPr lang="tr-TR" sz="2800" dirty="0" smtClean="0">
                <a:latin typeface="TimesNewRoman"/>
              </a:rPr>
              <a:t>Yüzer gezer kimlik – </a:t>
            </a:r>
            <a:r>
              <a:rPr lang="tr-TR" sz="2800" dirty="0" err="1" smtClean="0">
                <a:latin typeface="TimesNewRoman"/>
              </a:rPr>
              <a:t>floating</a:t>
            </a:r>
            <a:r>
              <a:rPr lang="tr-TR" sz="2800" dirty="0" smtClean="0">
                <a:latin typeface="TimesNewRoman"/>
              </a:rPr>
              <a:t>  </a:t>
            </a:r>
            <a:r>
              <a:rPr lang="tr-TR" sz="2800" dirty="0" err="1" smtClean="0">
                <a:latin typeface="TimesNewRoman"/>
              </a:rPr>
              <a:t>identities</a:t>
            </a:r>
            <a:endParaRPr lang="tr-TR" sz="2800" dirty="0" smtClean="0"/>
          </a:p>
          <a:p>
            <a:pPr marL="0" indent="0">
              <a:buNone/>
            </a:pP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04664"/>
            <a:ext cx="8229600" cy="504056"/>
          </a:xfrm>
        </p:spPr>
        <p:txBody>
          <a:bodyPr>
            <a:normAutofit fontScale="90000"/>
          </a:bodyPr>
          <a:lstStyle/>
          <a:p>
            <a:pPr algn="ctr"/>
            <a:r>
              <a:rPr lang="tr-TR" sz="2800" b="1" dirty="0" smtClean="0">
                <a:latin typeface="TimesNewRoman"/>
              </a:rPr>
              <a:t>Post modern ben odaklı bireyin</a:t>
            </a:r>
            <a:br>
              <a:rPr lang="tr-TR" sz="2800" b="1" dirty="0" smtClean="0">
                <a:latin typeface="TimesNewRoman"/>
              </a:rPr>
            </a:br>
            <a:r>
              <a:rPr lang="tr-TR" sz="2800" b="1" dirty="0" smtClean="0">
                <a:solidFill>
                  <a:srgbClr val="C00000"/>
                </a:solidFill>
                <a:latin typeface="TimesNewRoman"/>
              </a:rPr>
              <a:t>Aktif ve Pasif Tip – </a:t>
            </a:r>
            <a:r>
              <a:rPr lang="tr-TR" sz="2800" b="1" dirty="0" smtClean="0">
                <a:solidFill>
                  <a:srgbClr val="7030A0"/>
                </a:solidFill>
                <a:latin typeface="TimesNewRoman"/>
              </a:rPr>
              <a:t>Aktif Tip - I</a:t>
            </a:r>
            <a:endParaRPr lang="tr-TR" sz="2800" dirty="0">
              <a:solidFill>
                <a:srgbClr val="7030A0"/>
              </a:solidFill>
            </a:endParaRPr>
          </a:p>
        </p:txBody>
      </p:sp>
      <p:sp>
        <p:nvSpPr>
          <p:cNvPr id="3" name="2 İçerik Yer Tutucusu"/>
          <p:cNvSpPr>
            <a:spLocks noGrp="1"/>
          </p:cNvSpPr>
          <p:nvPr>
            <p:ph sz="half" idx="1"/>
          </p:nvPr>
        </p:nvSpPr>
        <p:spPr>
          <a:xfrm>
            <a:off x="179512" y="980728"/>
            <a:ext cx="4536504" cy="5760640"/>
          </a:xfrm>
        </p:spPr>
        <p:txBody>
          <a:bodyPr>
            <a:noAutofit/>
          </a:bodyPr>
          <a:lstStyle/>
          <a:p>
            <a:pPr algn="just"/>
            <a:r>
              <a:rPr lang="tr-TR" sz="1800" b="1" dirty="0" smtClean="0">
                <a:solidFill>
                  <a:srgbClr val="0070C0"/>
                </a:solidFill>
                <a:latin typeface="TimesNewRoman"/>
              </a:rPr>
              <a:t>Ben «ben» olduğum için benim</a:t>
            </a:r>
          </a:p>
          <a:p>
            <a:pPr algn="just"/>
            <a:r>
              <a:rPr lang="tr-TR" sz="1800" dirty="0" smtClean="0">
                <a:solidFill>
                  <a:srgbClr val="0070C0"/>
                </a:solidFill>
                <a:latin typeface="TimesNewRoman"/>
              </a:rPr>
              <a:t>Gerçekliği üretmek </a:t>
            </a:r>
            <a:r>
              <a:rPr lang="tr-TR" sz="1800" dirty="0" smtClean="0">
                <a:latin typeface="TimesNewRoman"/>
              </a:rPr>
              <a:t>ve kurgulanmış bir yaşam dünyası olarak arz etmekten keyif alır.</a:t>
            </a:r>
          </a:p>
          <a:p>
            <a:pPr algn="just"/>
            <a:r>
              <a:rPr lang="tr-TR" sz="1800" b="1" dirty="0" smtClean="0">
                <a:latin typeface="TimesNewRoman"/>
              </a:rPr>
              <a:t>Dünya geleneksel sınırlara bağlı değil </a:t>
            </a:r>
            <a:r>
              <a:rPr lang="tr-TR" sz="1800" dirty="0" smtClean="0">
                <a:solidFill>
                  <a:srgbClr val="00B0F0"/>
                </a:solidFill>
                <a:latin typeface="TimesNewRoman"/>
              </a:rPr>
              <a:t>/ </a:t>
            </a:r>
            <a:r>
              <a:rPr lang="tr-TR" sz="1800" b="1" dirty="0" smtClean="0">
                <a:solidFill>
                  <a:srgbClr val="00B0F0"/>
                </a:solidFill>
                <a:latin typeface="TimesNewRoman"/>
              </a:rPr>
              <a:t>Yap – Boz ; LEGO*</a:t>
            </a:r>
          </a:p>
          <a:p>
            <a:pPr algn="just"/>
            <a:r>
              <a:rPr lang="tr-TR" sz="1800" dirty="0" smtClean="0">
                <a:solidFill>
                  <a:srgbClr val="0070C0"/>
                </a:solidFill>
                <a:latin typeface="TimesNewRoman"/>
              </a:rPr>
              <a:t>Bugün yaşamaktır. Yaşamak </a:t>
            </a:r>
            <a:r>
              <a:rPr lang="tr-TR" sz="1600" dirty="0" smtClean="0">
                <a:solidFill>
                  <a:srgbClr val="0070C0"/>
                </a:solidFill>
                <a:latin typeface="TimesNewRoman"/>
              </a:rPr>
              <a:t>yaratmaktır. </a:t>
            </a:r>
            <a:r>
              <a:rPr lang="tr-TR" sz="1600" b="1" dirty="0" err="1" smtClean="0">
                <a:solidFill>
                  <a:srgbClr val="7B2F05"/>
                </a:solidFill>
                <a:latin typeface="TimesNewRoman"/>
              </a:rPr>
              <a:t>To</a:t>
            </a:r>
            <a:r>
              <a:rPr lang="tr-TR" sz="1600" b="1" dirty="0" smtClean="0">
                <a:solidFill>
                  <a:srgbClr val="7B2F05"/>
                </a:solidFill>
                <a:latin typeface="TimesNewRoman"/>
              </a:rPr>
              <a:t> </a:t>
            </a:r>
            <a:r>
              <a:rPr lang="tr-TR" sz="1600" b="1" dirty="0" err="1" smtClean="0">
                <a:solidFill>
                  <a:srgbClr val="7B2F05"/>
                </a:solidFill>
                <a:latin typeface="TimesNewRoman"/>
              </a:rPr>
              <a:t>day</a:t>
            </a:r>
            <a:r>
              <a:rPr lang="tr-TR" sz="1600" b="1" dirty="0" smtClean="0">
                <a:solidFill>
                  <a:srgbClr val="7B2F05"/>
                </a:solidFill>
                <a:latin typeface="TimesNewRoman"/>
              </a:rPr>
              <a:t> is </a:t>
            </a:r>
            <a:r>
              <a:rPr lang="tr-TR" sz="1600" b="1" dirty="0" err="1" smtClean="0">
                <a:solidFill>
                  <a:srgbClr val="7B2F05"/>
                </a:solidFill>
                <a:latin typeface="TimesNewRoman"/>
              </a:rPr>
              <a:t>living</a:t>
            </a:r>
            <a:r>
              <a:rPr lang="tr-TR" sz="1600" b="1" dirty="0" smtClean="0">
                <a:solidFill>
                  <a:srgbClr val="7B2F05"/>
                </a:solidFill>
                <a:latin typeface="TimesNewRoman"/>
              </a:rPr>
              <a:t> </a:t>
            </a:r>
            <a:r>
              <a:rPr lang="tr-TR" sz="1600" b="1" dirty="0" err="1" smtClean="0">
                <a:solidFill>
                  <a:srgbClr val="7B2F05"/>
                </a:solidFill>
                <a:latin typeface="TimesNewRoman"/>
              </a:rPr>
              <a:t>livig</a:t>
            </a:r>
            <a:r>
              <a:rPr lang="tr-TR" sz="1600" b="1" dirty="0" smtClean="0">
                <a:solidFill>
                  <a:srgbClr val="7B2F05"/>
                </a:solidFill>
                <a:latin typeface="TimesNewRoman"/>
              </a:rPr>
              <a:t> is </a:t>
            </a:r>
            <a:r>
              <a:rPr lang="tr-TR" sz="1600" b="1" dirty="0" err="1" smtClean="0">
                <a:solidFill>
                  <a:srgbClr val="7B2F05"/>
                </a:solidFill>
                <a:latin typeface="TimesNewRoman"/>
              </a:rPr>
              <a:t>creating</a:t>
            </a:r>
            <a:r>
              <a:rPr lang="tr-TR" sz="1600" b="1" dirty="0" smtClean="0">
                <a:solidFill>
                  <a:srgbClr val="7B2F05"/>
                </a:solidFill>
                <a:latin typeface="TimesNewRoman"/>
              </a:rPr>
              <a:t>- </a:t>
            </a:r>
            <a:r>
              <a:rPr lang="tr-TR" sz="1600" b="1" dirty="0" err="1" smtClean="0">
                <a:solidFill>
                  <a:srgbClr val="7B2F05"/>
                </a:solidFill>
                <a:latin typeface="TimesNewRoman"/>
              </a:rPr>
              <a:t>Nikon</a:t>
            </a:r>
            <a:endParaRPr lang="tr-TR" sz="1600" b="1" dirty="0" smtClean="0">
              <a:solidFill>
                <a:srgbClr val="7B2F05"/>
              </a:solidFill>
              <a:latin typeface="TimesNewRoman"/>
            </a:endParaRPr>
          </a:p>
          <a:p>
            <a:pPr marL="0" indent="0" algn="just">
              <a:buNone/>
            </a:pPr>
            <a:endParaRPr lang="tr-TR" sz="1600" b="1" dirty="0" smtClean="0">
              <a:solidFill>
                <a:srgbClr val="7B2F05"/>
              </a:solidFill>
              <a:latin typeface="TimesNewRoman"/>
            </a:endParaRPr>
          </a:p>
          <a:p>
            <a:pPr algn="just"/>
            <a:r>
              <a:rPr lang="tr-TR" sz="1600" b="1" dirty="0" smtClean="0">
                <a:solidFill>
                  <a:srgbClr val="00B0F0"/>
                </a:solidFill>
                <a:latin typeface="TimesNewRoman"/>
              </a:rPr>
              <a:t>İş kendini  ifade etmenin yoludur*</a:t>
            </a:r>
          </a:p>
          <a:p>
            <a:pPr algn="just"/>
            <a:endParaRPr lang="tr-TR" sz="1600" b="1" dirty="0" smtClean="0">
              <a:solidFill>
                <a:srgbClr val="00B0F0"/>
              </a:solidFill>
              <a:latin typeface="TimesNewRoman"/>
            </a:endParaRPr>
          </a:p>
          <a:p>
            <a:pPr algn="just"/>
            <a:r>
              <a:rPr lang="tr-TR" sz="1800" dirty="0" smtClean="0">
                <a:solidFill>
                  <a:srgbClr val="0070C0"/>
                </a:solidFill>
                <a:latin typeface="TimesNewRoman"/>
              </a:rPr>
              <a:t>Sınırlar silinir. </a:t>
            </a:r>
            <a:r>
              <a:rPr lang="tr-TR" sz="1400" b="1" dirty="0" smtClean="0">
                <a:solidFill>
                  <a:srgbClr val="7B2F05"/>
                </a:solidFill>
                <a:latin typeface="TimesNewRoman"/>
              </a:rPr>
              <a:t>Sonsuzun ötesi ; </a:t>
            </a:r>
            <a:r>
              <a:rPr lang="tr-TR" sz="1400" b="1" dirty="0" err="1" smtClean="0">
                <a:solidFill>
                  <a:srgbClr val="7B2F05"/>
                </a:solidFill>
                <a:latin typeface="TimesNewRoman"/>
              </a:rPr>
              <a:t>Givenchy</a:t>
            </a:r>
            <a:endParaRPr lang="tr-TR" sz="1400" b="1" dirty="0" smtClean="0">
              <a:solidFill>
                <a:srgbClr val="7B2F05"/>
              </a:solidFill>
              <a:latin typeface="TimesNewRoman"/>
            </a:endParaRPr>
          </a:p>
          <a:p>
            <a:pPr marL="0" indent="0" algn="just">
              <a:buNone/>
            </a:pPr>
            <a:endParaRPr lang="tr-TR" sz="1400" b="1" dirty="0" smtClean="0">
              <a:solidFill>
                <a:srgbClr val="7B2F05"/>
              </a:solidFill>
              <a:latin typeface="TimesNewRoman"/>
            </a:endParaRPr>
          </a:p>
          <a:p>
            <a:pPr algn="just"/>
            <a:r>
              <a:rPr lang="tr-TR" sz="1800" b="1" dirty="0" smtClean="0">
                <a:latin typeface="TimesNewRoman"/>
              </a:rPr>
              <a:t>Görev duygusu, bağlılık üzerine kurulu özen veya </a:t>
            </a:r>
            <a:r>
              <a:rPr lang="tr-TR" sz="1800" b="1" dirty="0" smtClean="0">
                <a:solidFill>
                  <a:srgbClr val="00B0F0"/>
                </a:solidFill>
                <a:latin typeface="TimesNewRoman"/>
              </a:rPr>
              <a:t>bağlayıcılık gerektiren  ilişki biçimleri dışta bırakılır*</a:t>
            </a:r>
          </a:p>
          <a:p>
            <a:pPr algn="just"/>
            <a:r>
              <a:rPr lang="tr-TR" sz="1800" b="1" dirty="0" smtClean="0">
                <a:latin typeface="TimesNewRoman"/>
              </a:rPr>
              <a:t>Özerkliği tekilliğini korur</a:t>
            </a:r>
            <a:endParaRPr lang="tr-TR" sz="1800" b="1" dirty="0"/>
          </a:p>
        </p:txBody>
      </p:sp>
      <p:sp>
        <p:nvSpPr>
          <p:cNvPr id="4" name="3 İçerik Yer Tutucusu"/>
          <p:cNvSpPr>
            <a:spLocks noGrp="1"/>
          </p:cNvSpPr>
          <p:nvPr>
            <p:ph sz="half" idx="2"/>
          </p:nvPr>
        </p:nvSpPr>
        <p:spPr>
          <a:xfrm>
            <a:off x="4716016" y="908720"/>
            <a:ext cx="4320480" cy="5949280"/>
          </a:xfrm>
        </p:spPr>
        <p:txBody>
          <a:bodyPr>
            <a:normAutofit lnSpcReduction="10000"/>
          </a:bodyPr>
          <a:lstStyle/>
          <a:p>
            <a:r>
              <a:rPr lang="tr-TR" sz="1800" dirty="0" smtClean="0">
                <a:solidFill>
                  <a:srgbClr val="0070C0"/>
                </a:solidFill>
              </a:rPr>
              <a:t>Hakkaniyet , saygı , işbirliği arayışı ve eğlence </a:t>
            </a:r>
          </a:p>
          <a:p>
            <a:r>
              <a:rPr lang="tr-TR" sz="1800" b="1" dirty="0" smtClean="0">
                <a:solidFill>
                  <a:srgbClr val="0070C0"/>
                </a:solidFill>
              </a:rPr>
              <a:t>Aile</a:t>
            </a:r>
            <a:r>
              <a:rPr lang="tr-TR" sz="1800" dirty="0" smtClean="0">
                <a:solidFill>
                  <a:srgbClr val="FF0000"/>
                </a:solidFill>
              </a:rPr>
              <a:t> </a:t>
            </a:r>
            <a:r>
              <a:rPr lang="tr-TR" sz="1800" dirty="0" smtClean="0"/>
              <a:t>; ben odaklı yaşam sanatçıları topluluğu</a:t>
            </a:r>
          </a:p>
          <a:p>
            <a:r>
              <a:rPr lang="tr-TR" sz="1800" b="1" dirty="0" smtClean="0">
                <a:solidFill>
                  <a:srgbClr val="0070C0"/>
                </a:solidFill>
              </a:rPr>
              <a:t>İlişki kurmayı sever</a:t>
            </a:r>
            <a:r>
              <a:rPr lang="tr-TR" sz="1800" dirty="0" smtClean="0">
                <a:solidFill>
                  <a:srgbClr val="0070C0"/>
                </a:solidFill>
              </a:rPr>
              <a:t> </a:t>
            </a:r>
            <a:r>
              <a:rPr lang="tr-TR" sz="1800" dirty="0" smtClean="0"/>
              <a:t>, duygusal bağ arar. </a:t>
            </a:r>
            <a:r>
              <a:rPr lang="tr-TR" sz="1800" b="1" dirty="0" smtClean="0">
                <a:solidFill>
                  <a:srgbClr val="00B0F0"/>
                </a:solidFill>
              </a:rPr>
              <a:t>Duygusal bağ Kur*</a:t>
            </a:r>
          </a:p>
          <a:p>
            <a:endParaRPr lang="tr-TR" sz="1800" b="1" dirty="0" smtClean="0">
              <a:solidFill>
                <a:srgbClr val="7B2F05"/>
              </a:solidFill>
            </a:endParaRPr>
          </a:p>
          <a:p>
            <a:r>
              <a:rPr lang="tr-TR" sz="1800" b="1" dirty="0" smtClean="0">
                <a:solidFill>
                  <a:srgbClr val="002060"/>
                </a:solidFill>
              </a:rPr>
              <a:t>Ayrılıklar</a:t>
            </a:r>
            <a:r>
              <a:rPr lang="tr-TR" sz="1800" dirty="0" smtClean="0">
                <a:solidFill>
                  <a:srgbClr val="002060"/>
                </a:solidFill>
              </a:rPr>
              <a:t>ı</a:t>
            </a:r>
            <a:r>
              <a:rPr lang="tr-TR" sz="1800" dirty="0" smtClean="0"/>
              <a:t> kayıp olarak değil kendini geliştirmeye yarayan </a:t>
            </a:r>
            <a:r>
              <a:rPr lang="tr-TR" sz="1800" b="1" dirty="0" smtClean="0">
                <a:solidFill>
                  <a:srgbClr val="002060"/>
                </a:solidFill>
              </a:rPr>
              <a:t>projenin sonlanması olarak görür</a:t>
            </a:r>
          </a:p>
          <a:p>
            <a:endParaRPr lang="tr-TR" sz="1800" dirty="0" smtClean="0"/>
          </a:p>
          <a:p>
            <a:r>
              <a:rPr lang="tr-TR" sz="1800" b="1" dirty="0" smtClean="0">
                <a:solidFill>
                  <a:srgbClr val="0070C0"/>
                </a:solidFill>
              </a:rPr>
              <a:t>Yaşamını makyajlar </a:t>
            </a:r>
            <a:r>
              <a:rPr lang="tr-TR" sz="1800" b="1" dirty="0" err="1" smtClean="0">
                <a:solidFill>
                  <a:srgbClr val="7B2F05"/>
                </a:solidFill>
              </a:rPr>
              <a:t>Make</a:t>
            </a:r>
            <a:r>
              <a:rPr lang="tr-TR" sz="1800" b="1" dirty="0" smtClean="0">
                <a:solidFill>
                  <a:srgbClr val="7B2F05"/>
                </a:solidFill>
              </a:rPr>
              <a:t> </a:t>
            </a:r>
            <a:r>
              <a:rPr lang="tr-TR" sz="1800" b="1" dirty="0" err="1" smtClean="0">
                <a:solidFill>
                  <a:srgbClr val="7B2F05"/>
                </a:solidFill>
              </a:rPr>
              <a:t>up</a:t>
            </a:r>
            <a:r>
              <a:rPr lang="tr-TR" sz="1800" b="1" dirty="0" smtClean="0">
                <a:solidFill>
                  <a:srgbClr val="7B2F05"/>
                </a:solidFill>
              </a:rPr>
              <a:t> </a:t>
            </a:r>
            <a:r>
              <a:rPr lang="tr-TR" sz="1800" b="1" dirty="0" err="1" smtClean="0">
                <a:solidFill>
                  <a:srgbClr val="7B2F05"/>
                </a:solidFill>
              </a:rPr>
              <a:t>your</a:t>
            </a:r>
            <a:r>
              <a:rPr lang="tr-TR" sz="1800" b="1" dirty="0" smtClean="0">
                <a:solidFill>
                  <a:srgbClr val="7B2F05"/>
                </a:solidFill>
              </a:rPr>
              <a:t> life </a:t>
            </a:r>
          </a:p>
          <a:p>
            <a:r>
              <a:rPr lang="tr-TR" sz="1800" b="1" dirty="0" smtClean="0"/>
              <a:t>Sahici </a:t>
            </a:r>
            <a:r>
              <a:rPr lang="tr-TR" sz="1800" b="1" dirty="0"/>
              <a:t>olarak görünür</a:t>
            </a:r>
          </a:p>
          <a:p>
            <a:endParaRPr lang="tr-TR" sz="1800" b="1" dirty="0" smtClean="0">
              <a:solidFill>
                <a:srgbClr val="7B2F05"/>
              </a:solidFill>
            </a:endParaRPr>
          </a:p>
          <a:p>
            <a:r>
              <a:rPr lang="tr-TR" sz="1800" b="1" dirty="0" err="1" smtClean="0">
                <a:solidFill>
                  <a:srgbClr val="0070C0"/>
                </a:solidFill>
              </a:rPr>
              <a:t>Hiçbirşeyi</a:t>
            </a:r>
            <a:r>
              <a:rPr lang="tr-TR" sz="1800" b="1" dirty="0" smtClean="0">
                <a:solidFill>
                  <a:srgbClr val="0070C0"/>
                </a:solidFill>
              </a:rPr>
              <a:t> örnek almayan ben duygusu- - </a:t>
            </a:r>
            <a:r>
              <a:rPr lang="tr-TR" sz="1800" b="1" dirty="0" smtClean="0">
                <a:solidFill>
                  <a:srgbClr val="7B2F05"/>
                </a:solidFill>
              </a:rPr>
              <a:t>Farlı düşünün - </a:t>
            </a:r>
            <a:r>
              <a:rPr lang="tr-TR" sz="1800" b="1" dirty="0" err="1" smtClean="0">
                <a:solidFill>
                  <a:srgbClr val="7B2F05"/>
                </a:solidFill>
              </a:rPr>
              <a:t>Think</a:t>
            </a:r>
            <a:r>
              <a:rPr lang="tr-TR" sz="1800" b="1" dirty="0" smtClean="0">
                <a:solidFill>
                  <a:srgbClr val="7B2F05"/>
                </a:solidFill>
              </a:rPr>
              <a:t> </a:t>
            </a:r>
            <a:r>
              <a:rPr lang="tr-TR" sz="1800" b="1" dirty="0" err="1" smtClean="0">
                <a:solidFill>
                  <a:srgbClr val="7B2F05"/>
                </a:solidFill>
              </a:rPr>
              <a:t>diffren</a:t>
            </a:r>
            <a:r>
              <a:rPr lang="tr-TR" sz="1800" dirty="0" err="1" smtClean="0">
                <a:solidFill>
                  <a:srgbClr val="7B2F05"/>
                </a:solidFill>
              </a:rPr>
              <a:t>t</a:t>
            </a:r>
            <a:r>
              <a:rPr lang="tr-TR" sz="1800" dirty="0" smtClean="0">
                <a:solidFill>
                  <a:srgbClr val="7B2F05"/>
                </a:solidFill>
              </a:rPr>
              <a:t>-</a:t>
            </a:r>
            <a:r>
              <a:rPr lang="tr-TR" sz="1800" dirty="0">
                <a:solidFill>
                  <a:srgbClr val="7B2F05"/>
                </a:solidFill>
              </a:rPr>
              <a:t> </a:t>
            </a:r>
            <a:r>
              <a:rPr lang="tr-TR" sz="1800" b="1" dirty="0" smtClean="0">
                <a:solidFill>
                  <a:srgbClr val="7B2F05"/>
                </a:solidFill>
              </a:rPr>
              <a:t>Apple</a:t>
            </a:r>
          </a:p>
          <a:p>
            <a:endParaRPr lang="tr-TR" sz="1800" dirty="0" smtClean="0"/>
          </a:p>
          <a:p>
            <a:r>
              <a:rPr lang="tr-TR" sz="1800" b="1" dirty="0" smtClean="0">
                <a:solidFill>
                  <a:srgbClr val="0070C0"/>
                </a:solidFill>
              </a:rPr>
              <a:t>Şimdi böyle daha sonra başka türlü </a:t>
            </a:r>
            <a:r>
              <a:rPr lang="tr-TR" sz="1800" b="1" dirty="0" smtClean="0">
                <a:solidFill>
                  <a:srgbClr val="00B0F0"/>
                </a:solidFill>
              </a:rPr>
              <a:t>Ana hatları belirsiz*</a:t>
            </a:r>
            <a:endParaRPr lang="tr-TR" sz="1800" b="1" dirty="0">
              <a:solidFill>
                <a:srgbClr val="00B0F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864096"/>
          </a:xfrm>
        </p:spPr>
        <p:txBody>
          <a:bodyPr>
            <a:normAutofit/>
          </a:bodyPr>
          <a:lstStyle/>
          <a:p>
            <a:pPr algn="ctr"/>
            <a:r>
              <a:rPr lang="tr-TR" sz="2800" b="1" dirty="0" smtClean="0">
                <a:latin typeface="TimesNewRoman"/>
              </a:rPr>
              <a:t>Post modern ben odaklı bireyin</a:t>
            </a:r>
            <a:br>
              <a:rPr lang="tr-TR" sz="2800" b="1" dirty="0" smtClean="0">
                <a:latin typeface="TimesNewRoman"/>
              </a:rPr>
            </a:br>
            <a:r>
              <a:rPr lang="tr-TR" sz="2000" b="1" dirty="0" smtClean="0">
                <a:solidFill>
                  <a:srgbClr val="C00000"/>
                </a:solidFill>
                <a:latin typeface="TimesNewRoman"/>
              </a:rPr>
              <a:t>Aktif ve Pasif Tip   / </a:t>
            </a:r>
            <a:r>
              <a:rPr lang="tr-TR" sz="2000" b="1" dirty="0" smtClean="0">
                <a:solidFill>
                  <a:srgbClr val="7030A0"/>
                </a:solidFill>
                <a:latin typeface="TimesNewRoman"/>
              </a:rPr>
              <a:t>Aktif Tip-II</a:t>
            </a:r>
            <a:endParaRPr lang="tr-TR" sz="2000" dirty="0">
              <a:solidFill>
                <a:srgbClr val="7030A0"/>
              </a:solidFill>
            </a:endParaRPr>
          </a:p>
        </p:txBody>
      </p:sp>
      <p:sp>
        <p:nvSpPr>
          <p:cNvPr id="3" name="2 İçerik Yer Tutucusu"/>
          <p:cNvSpPr>
            <a:spLocks noGrp="1"/>
          </p:cNvSpPr>
          <p:nvPr>
            <p:ph sz="half" idx="1"/>
          </p:nvPr>
        </p:nvSpPr>
        <p:spPr>
          <a:xfrm>
            <a:off x="107504" y="1196752"/>
            <a:ext cx="4536504" cy="5328592"/>
          </a:xfrm>
        </p:spPr>
        <p:txBody>
          <a:bodyPr>
            <a:normAutofit lnSpcReduction="10000"/>
          </a:bodyPr>
          <a:lstStyle/>
          <a:p>
            <a:r>
              <a:rPr lang="tr-TR" sz="1800" dirty="0" smtClean="0">
                <a:latin typeface="TimesNewRoman"/>
              </a:rPr>
              <a:t>Aktif ben </a:t>
            </a:r>
            <a:r>
              <a:rPr lang="tr-TR" sz="1800" b="1" dirty="0" smtClean="0">
                <a:solidFill>
                  <a:srgbClr val="0070C0"/>
                </a:solidFill>
                <a:latin typeface="TimesNewRoman"/>
              </a:rPr>
              <a:t>üretimini başkalarına arz ederek kendisi olmak ve özerk olmak  ister</a:t>
            </a:r>
          </a:p>
          <a:p>
            <a:endParaRPr lang="tr-TR" sz="1800" dirty="0" smtClean="0">
              <a:latin typeface="TimesNewRoman"/>
            </a:endParaRPr>
          </a:p>
          <a:p>
            <a:r>
              <a:rPr lang="tr-TR" sz="1800" dirty="0" smtClean="0">
                <a:latin typeface="TimesNewRoman"/>
              </a:rPr>
              <a:t>Önceden verili beni kullanmaz </a:t>
            </a:r>
          </a:p>
          <a:p>
            <a:r>
              <a:rPr lang="tr-TR" sz="1800" b="1" dirty="0" smtClean="0">
                <a:latin typeface="TimesNewRoman"/>
              </a:rPr>
              <a:t>Sadece yap; </a:t>
            </a:r>
            <a:r>
              <a:rPr lang="tr-TR" sz="1800" b="1" dirty="0" err="1" smtClean="0">
                <a:solidFill>
                  <a:srgbClr val="7B2F05"/>
                </a:solidFill>
                <a:latin typeface="TimesNewRoman"/>
              </a:rPr>
              <a:t>Just</a:t>
            </a:r>
            <a:r>
              <a:rPr lang="tr-TR" sz="1800" b="1" dirty="0" smtClean="0">
                <a:solidFill>
                  <a:srgbClr val="7B2F05"/>
                </a:solidFill>
                <a:latin typeface="TimesNewRoman"/>
              </a:rPr>
              <a:t> do it – </a:t>
            </a:r>
            <a:r>
              <a:rPr lang="tr-TR" sz="1800" b="1" dirty="0" err="1" smtClean="0">
                <a:solidFill>
                  <a:srgbClr val="7B2F05"/>
                </a:solidFill>
                <a:latin typeface="TimesNewRoman"/>
              </a:rPr>
              <a:t>Nike</a:t>
            </a:r>
            <a:r>
              <a:rPr lang="tr-TR" sz="1800" b="1" dirty="0" smtClean="0">
                <a:solidFill>
                  <a:srgbClr val="7B2F05"/>
                </a:solidFill>
                <a:latin typeface="TimesNewRoman"/>
              </a:rPr>
              <a:t> </a:t>
            </a:r>
          </a:p>
          <a:p>
            <a:endParaRPr lang="tr-TR" sz="1800" dirty="0" smtClean="0">
              <a:latin typeface="TimesNewRoman"/>
            </a:endParaRPr>
          </a:p>
          <a:p>
            <a:r>
              <a:rPr lang="tr-TR" sz="1800" dirty="0" smtClean="0">
                <a:latin typeface="TimesNewRoman"/>
              </a:rPr>
              <a:t>Dışa dönük – pervasız</a:t>
            </a:r>
          </a:p>
          <a:p>
            <a:r>
              <a:rPr lang="tr-TR" sz="1800" dirty="0" smtClean="0">
                <a:latin typeface="TimesNewRoman"/>
              </a:rPr>
              <a:t>Tutkulu</a:t>
            </a:r>
          </a:p>
          <a:p>
            <a:r>
              <a:rPr lang="tr-TR" sz="1800" dirty="0" smtClean="0">
                <a:latin typeface="TimesNewRoman"/>
              </a:rPr>
              <a:t>İş bitirici</a:t>
            </a:r>
          </a:p>
          <a:p>
            <a:r>
              <a:rPr lang="tr-TR" sz="1800" dirty="0" smtClean="0">
                <a:latin typeface="TimesNewRoman"/>
              </a:rPr>
              <a:t>Risk alır</a:t>
            </a:r>
          </a:p>
          <a:p>
            <a:pPr marL="0" indent="0">
              <a:buNone/>
            </a:pPr>
            <a:endParaRPr lang="tr-TR" sz="1800" dirty="0" smtClean="0">
              <a:latin typeface="TimesNewRoman"/>
            </a:endParaRPr>
          </a:p>
          <a:p>
            <a:pPr marL="0" indent="0">
              <a:buNone/>
            </a:pPr>
            <a:endParaRPr lang="tr-TR" sz="1800" dirty="0" smtClean="0">
              <a:latin typeface="TimesNewRoman"/>
            </a:endParaRPr>
          </a:p>
          <a:p>
            <a:r>
              <a:rPr lang="tr-TR" sz="1800" b="1" dirty="0" smtClean="0">
                <a:solidFill>
                  <a:srgbClr val="0070C0"/>
                </a:solidFill>
                <a:latin typeface="TimesNewRoman"/>
              </a:rPr>
              <a:t>Güzel olan şeyleri tüketir*</a:t>
            </a:r>
          </a:p>
          <a:p>
            <a:r>
              <a:rPr lang="tr-TR" sz="1800" dirty="0" smtClean="0">
                <a:latin typeface="TimesNewRoman"/>
              </a:rPr>
              <a:t>Lezzetin olduğu yere gelin; </a:t>
            </a:r>
          </a:p>
          <a:p>
            <a:r>
              <a:rPr lang="tr-TR" sz="1800" dirty="0" err="1" smtClean="0">
                <a:solidFill>
                  <a:srgbClr val="7B2F05"/>
                </a:solidFill>
                <a:latin typeface="TimesNewRoman"/>
              </a:rPr>
              <a:t>Come</a:t>
            </a:r>
            <a:r>
              <a:rPr lang="tr-TR" sz="1800" dirty="0" smtClean="0">
                <a:solidFill>
                  <a:srgbClr val="7B2F05"/>
                </a:solidFill>
                <a:latin typeface="TimesNewRoman"/>
              </a:rPr>
              <a:t> </a:t>
            </a:r>
            <a:r>
              <a:rPr lang="tr-TR" sz="1800" dirty="0" err="1" smtClean="0">
                <a:solidFill>
                  <a:srgbClr val="7B2F05"/>
                </a:solidFill>
                <a:latin typeface="TimesNewRoman"/>
              </a:rPr>
              <a:t>to</a:t>
            </a:r>
            <a:r>
              <a:rPr lang="tr-TR" sz="1800" dirty="0" smtClean="0">
                <a:solidFill>
                  <a:srgbClr val="7B2F05"/>
                </a:solidFill>
                <a:latin typeface="TimesNewRoman"/>
              </a:rPr>
              <a:t> </a:t>
            </a:r>
            <a:r>
              <a:rPr lang="tr-TR" sz="1800" dirty="0" err="1" smtClean="0">
                <a:solidFill>
                  <a:srgbClr val="7B2F05"/>
                </a:solidFill>
                <a:latin typeface="TimesNewRoman"/>
              </a:rPr>
              <a:t>where</a:t>
            </a:r>
            <a:r>
              <a:rPr lang="tr-TR" sz="1800" dirty="0" smtClean="0">
                <a:solidFill>
                  <a:srgbClr val="7B2F05"/>
                </a:solidFill>
                <a:latin typeface="TimesNewRoman"/>
              </a:rPr>
              <a:t> </a:t>
            </a:r>
            <a:r>
              <a:rPr lang="tr-TR" sz="1800" dirty="0" err="1" smtClean="0">
                <a:solidFill>
                  <a:srgbClr val="7B2F05"/>
                </a:solidFill>
                <a:latin typeface="TimesNewRoman"/>
              </a:rPr>
              <a:t>the</a:t>
            </a:r>
            <a:r>
              <a:rPr lang="tr-TR" sz="1800" dirty="0" smtClean="0">
                <a:solidFill>
                  <a:srgbClr val="7B2F05"/>
                </a:solidFill>
                <a:latin typeface="TimesNewRoman"/>
              </a:rPr>
              <a:t> </a:t>
            </a:r>
            <a:r>
              <a:rPr lang="tr-TR" sz="1800" dirty="0" err="1" smtClean="0">
                <a:solidFill>
                  <a:srgbClr val="7B2F05"/>
                </a:solidFill>
                <a:latin typeface="TimesNewRoman"/>
              </a:rPr>
              <a:t>flover</a:t>
            </a:r>
            <a:r>
              <a:rPr lang="tr-TR" sz="1800" dirty="0" smtClean="0">
                <a:solidFill>
                  <a:srgbClr val="7B2F05"/>
                </a:solidFill>
                <a:latin typeface="TimesNewRoman"/>
              </a:rPr>
              <a:t> is ; </a:t>
            </a:r>
            <a:r>
              <a:rPr lang="tr-TR" sz="1800" dirty="0" err="1" smtClean="0">
                <a:solidFill>
                  <a:srgbClr val="7B2F05"/>
                </a:solidFill>
                <a:latin typeface="TimesNewRoman"/>
              </a:rPr>
              <a:t>Marlboro</a:t>
            </a:r>
            <a:r>
              <a:rPr lang="tr-TR" sz="1800" dirty="0" smtClean="0">
                <a:solidFill>
                  <a:srgbClr val="7B2F05"/>
                </a:solidFill>
                <a:latin typeface="TimesNewRoman"/>
              </a:rPr>
              <a:t> </a:t>
            </a:r>
          </a:p>
          <a:p>
            <a:endParaRPr lang="tr-TR" dirty="0"/>
          </a:p>
        </p:txBody>
      </p:sp>
      <p:sp>
        <p:nvSpPr>
          <p:cNvPr id="4" name="3 İçerik Yer Tutucusu"/>
          <p:cNvSpPr>
            <a:spLocks noGrp="1"/>
          </p:cNvSpPr>
          <p:nvPr>
            <p:ph sz="half" idx="2"/>
          </p:nvPr>
        </p:nvSpPr>
        <p:spPr>
          <a:xfrm>
            <a:off x="4283968" y="1124744"/>
            <a:ext cx="4752528" cy="5616624"/>
          </a:xfrm>
        </p:spPr>
        <p:txBody>
          <a:bodyPr>
            <a:normAutofit lnSpcReduction="10000"/>
          </a:bodyPr>
          <a:lstStyle/>
          <a:p>
            <a:r>
              <a:rPr lang="tr-TR" sz="1800" dirty="0" smtClean="0"/>
              <a:t>Alışverişe gitmek yeniden doğmak gibidir</a:t>
            </a:r>
            <a:r>
              <a:rPr lang="tr-TR" sz="1800" b="1" dirty="0" smtClean="0">
                <a:solidFill>
                  <a:srgbClr val="0070C0"/>
                </a:solidFill>
              </a:rPr>
              <a:t>. İleri teknolojiyle donatılan hastaneler*</a:t>
            </a:r>
          </a:p>
          <a:p>
            <a:endParaRPr lang="tr-TR" sz="1800" b="1" dirty="0" smtClean="0"/>
          </a:p>
          <a:p>
            <a:r>
              <a:rPr lang="tr-TR" sz="1800" b="1" dirty="0" smtClean="0"/>
              <a:t>Mevcut birikimden uzak durur. Yeniye önem verir</a:t>
            </a:r>
            <a:r>
              <a:rPr lang="tr-TR" sz="1800" dirty="0" smtClean="0"/>
              <a:t>/ </a:t>
            </a:r>
            <a:r>
              <a:rPr lang="tr-TR" sz="1800" b="1" dirty="0" smtClean="0">
                <a:solidFill>
                  <a:srgbClr val="0070C0"/>
                </a:solidFill>
              </a:rPr>
              <a:t>Yeni hastane –Ürünler* </a:t>
            </a:r>
          </a:p>
          <a:p>
            <a:pPr marL="0" indent="0">
              <a:buNone/>
            </a:pPr>
            <a:endParaRPr lang="tr-TR" sz="1800" b="1" dirty="0" smtClean="0">
              <a:solidFill>
                <a:srgbClr val="002060"/>
              </a:solidFill>
            </a:endParaRPr>
          </a:p>
          <a:p>
            <a:r>
              <a:rPr lang="tr-TR" sz="1800" b="1" dirty="0" smtClean="0"/>
              <a:t>Sosyal ve siyasi angajmanların tümü kendini </a:t>
            </a:r>
            <a:r>
              <a:rPr lang="tr-TR" sz="1800" b="1" dirty="0"/>
              <a:t>i</a:t>
            </a:r>
            <a:r>
              <a:rPr lang="tr-TR" sz="1800" b="1" dirty="0" smtClean="0"/>
              <a:t>fade etmenin aracıdır</a:t>
            </a:r>
          </a:p>
          <a:p>
            <a:r>
              <a:rPr lang="tr-TR" sz="1800" b="1" dirty="0" err="1" smtClean="0">
                <a:solidFill>
                  <a:srgbClr val="0070C0"/>
                </a:solidFill>
              </a:rPr>
              <a:t>Member</a:t>
            </a:r>
            <a:r>
              <a:rPr lang="tr-TR" sz="1800" b="1" dirty="0" smtClean="0">
                <a:solidFill>
                  <a:srgbClr val="0070C0"/>
                </a:solidFill>
              </a:rPr>
              <a:t> of Koru </a:t>
            </a:r>
            <a:r>
              <a:rPr lang="tr-TR" sz="1800" b="1" dirty="0" err="1" smtClean="0">
                <a:solidFill>
                  <a:srgbClr val="0070C0"/>
                </a:solidFill>
              </a:rPr>
              <a:t>Health</a:t>
            </a:r>
            <a:r>
              <a:rPr lang="tr-TR" sz="1800" b="1" dirty="0" smtClean="0">
                <a:solidFill>
                  <a:srgbClr val="0070C0"/>
                </a:solidFill>
              </a:rPr>
              <a:t> Club*</a:t>
            </a:r>
          </a:p>
          <a:p>
            <a:endParaRPr lang="tr-TR" sz="1800" b="1" dirty="0" smtClean="0"/>
          </a:p>
          <a:p>
            <a:r>
              <a:rPr lang="tr-TR" sz="1800" b="1" dirty="0" smtClean="0"/>
              <a:t>Farklı olanı arar , Kombine edilene yönelir. </a:t>
            </a:r>
          </a:p>
          <a:p>
            <a:r>
              <a:rPr lang="tr-TR" sz="1800" b="1" dirty="0" smtClean="0">
                <a:solidFill>
                  <a:srgbClr val="0070C0"/>
                </a:solidFill>
              </a:rPr>
              <a:t>Ürünlerin kombinasyonu/ Yamalı Bohça </a:t>
            </a:r>
          </a:p>
          <a:p>
            <a:pPr marL="0" indent="0">
              <a:buNone/>
            </a:pPr>
            <a:endParaRPr lang="tr-TR" sz="1800" b="1" dirty="0" smtClean="0">
              <a:solidFill>
                <a:srgbClr val="002060"/>
              </a:solidFill>
            </a:endParaRPr>
          </a:p>
          <a:p>
            <a:r>
              <a:rPr lang="tr-TR" sz="1800" b="1" dirty="0" smtClean="0"/>
              <a:t>Her olay macera , şölene ve bayrama dönüştürülmeli </a:t>
            </a:r>
            <a:endParaRPr lang="tr-TR" sz="2200" b="1" dirty="0" smtClean="0">
              <a:solidFill>
                <a:srgbClr val="0070C0"/>
              </a:solidFill>
            </a:endParaRPr>
          </a:p>
          <a:p>
            <a:r>
              <a:rPr lang="tr-TR" sz="2200" b="1" dirty="0" smtClean="0">
                <a:solidFill>
                  <a:srgbClr val="0070C0"/>
                </a:solidFill>
              </a:rPr>
              <a:t> </a:t>
            </a:r>
            <a:r>
              <a:rPr lang="tr-TR" sz="2000" b="1" dirty="0" smtClean="0">
                <a:solidFill>
                  <a:srgbClr val="0070C0"/>
                </a:solidFill>
              </a:rPr>
              <a:t>Hastane eğlence yeri olabilir mi?*</a:t>
            </a:r>
            <a:endParaRPr lang="tr-TR" sz="2000" b="1" dirty="0">
              <a:solidFill>
                <a:srgbClr val="0070C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179512" y="1268760"/>
            <a:ext cx="4680520" cy="5400600"/>
          </a:xfrm>
        </p:spPr>
        <p:txBody>
          <a:bodyPr>
            <a:noAutofit/>
          </a:bodyPr>
          <a:lstStyle/>
          <a:p>
            <a:pPr lvl="0">
              <a:buClr>
                <a:srgbClr val="0BD0D9"/>
              </a:buClr>
            </a:pPr>
            <a:r>
              <a:rPr lang="tr-TR" sz="1600" dirty="0">
                <a:solidFill>
                  <a:prstClr val="black"/>
                </a:solidFill>
                <a:latin typeface="TimesNewRoman"/>
              </a:rPr>
              <a:t>En değerli olan şey kendini ifade </a:t>
            </a:r>
            <a:r>
              <a:rPr lang="tr-TR" sz="1600" dirty="0" smtClean="0">
                <a:solidFill>
                  <a:prstClr val="black"/>
                </a:solidFill>
                <a:latin typeface="TimesNewRoman"/>
              </a:rPr>
              <a:t>etmektir</a:t>
            </a:r>
            <a:endParaRPr lang="tr-TR" sz="1600" dirty="0">
              <a:solidFill>
                <a:prstClr val="black"/>
              </a:solidFill>
              <a:latin typeface="TimesNewRoman"/>
            </a:endParaRPr>
          </a:p>
          <a:p>
            <a:pPr lvl="0">
              <a:buClr>
                <a:srgbClr val="0BD0D9"/>
              </a:buClr>
            </a:pPr>
            <a:r>
              <a:rPr lang="tr-TR" sz="1600" b="1" dirty="0">
                <a:solidFill>
                  <a:srgbClr val="0070C0"/>
                </a:solidFill>
                <a:latin typeface="TimesNewRoman"/>
              </a:rPr>
              <a:t>Müşteri her zaman </a:t>
            </a:r>
            <a:r>
              <a:rPr lang="tr-TR" sz="1600" b="1" dirty="0" smtClean="0">
                <a:solidFill>
                  <a:srgbClr val="0070C0"/>
                </a:solidFill>
                <a:latin typeface="TimesNewRoman"/>
              </a:rPr>
              <a:t>haklıdır</a:t>
            </a:r>
            <a:r>
              <a:rPr lang="tr-TR" sz="1600" b="1" dirty="0">
                <a:solidFill>
                  <a:srgbClr val="0070C0"/>
                </a:solidFill>
                <a:latin typeface="TimesNewRoman"/>
              </a:rPr>
              <a:t>*</a:t>
            </a:r>
            <a:endParaRPr lang="tr-TR" sz="1600" b="1" dirty="0" smtClean="0">
              <a:solidFill>
                <a:srgbClr val="0070C0"/>
              </a:solidFill>
              <a:latin typeface="TimesNewRoman"/>
            </a:endParaRPr>
          </a:p>
          <a:p>
            <a:pPr lvl="0">
              <a:buClr>
                <a:srgbClr val="0BD0D9"/>
              </a:buClr>
            </a:pPr>
            <a:r>
              <a:rPr lang="tr-TR" sz="1600" b="1" dirty="0" smtClean="0">
                <a:solidFill>
                  <a:srgbClr val="0070C0"/>
                </a:solidFill>
                <a:latin typeface="TimesNewRoman"/>
              </a:rPr>
              <a:t>Onu </a:t>
            </a:r>
            <a:r>
              <a:rPr lang="tr-TR" sz="1600" b="1" dirty="0">
                <a:solidFill>
                  <a:srgbClr val="0070C0"/>
                </a:solidFill>
                <a:latin typeface="TimesNewRoman"/>
              </a:rPr>
              <a:t>engelleme *</a:t>
            </a:r>
            <a:endParaRPr lang="tr-TR" sz="1600" b="1" dirty="0" smtClean="0">
              <a:solidFill>
                <a:srgbClr val="0070C0"/>
              </a:solidFill>
              <a:latin typeface="TimesNewRoman"/>
            </a:endParaRPr>
          </a:p>
          <a:p>
            <a:pPr lvl="0">
              <a:buClr>
                <a:srgbClr val="0BD0D9"/>
              </a:buClr>
            </a:pPr>
            <a:r>
              <a:rPr lang="tr-TR" sz="1600" b="1" dirty="0" smtClean="0">
                <a:solidFill>
                  <a:srgbClr val="0070C0"/>
                </a:solidFill>
                <a:latin typeface="TimesNewRoman"/>
              </a:rPr>
              <a:t>Onunla  tartışma*</a:t>
            </a:r>
            <a:endParaRPr lang="tr-TR" sz="1600" b="1" dirty="0">
              <a:solidFill>
                <a:srgbClr val="0070C0"/>
              </a:solidFill>
              <a:latin typeface="TimesNewRoman"/>
            </a:endParaRPr>
          </a:p>
          <a:p>
            <a:pPr lvl="0">
              <a:buClr>
                <a:srgbClr val="0BD0D9"/>
              </a:buClr>
            </a:pPr>
            <a:endParaRPr lang="tr-TR" sz="1600" b="1" dirty="0">
              <a:solidFill>
                <a:srgbClr val="0070C0"/>
              </a:solidFill>
              <a:latin typeface="TimesNewRoman"/>
            </a:endParaRPr>
          </a:p>
          <a:p>
            <a:pPr lvl="0">
              <a:buClr>
                <a:srgbClr val="0BD0D9"/>
              </a:buClr>
            </a:pPr>
            <a:r>
              <a:rPr lang="tr-TR" sz="1600" b="1" dirty="0">
                <a:latin typeface="TimesNewRoman"/>
              </a:rPr>
              <a:t>Risk almayı sever  </a:t>
            </a:r>
            <a:endParaRPr lang="tr-TR" sz="1600" b="1" dirty="0">
              <a:solidFill>
                <a:srgbClr val="0070C0"/>
              </a:solidFill>
              <a:latin typeface="TimesNewRoman"/>
            </a:endParaRPr>
          </a:p>
          <a:p>
            <a:pPr lvl="0">
              <a:buClr>
                <a:srgbClr val="0BD0D9"/>
              </a:buClr>
            </a:pPr>
            <a:r>
              <a:rPr lang="tr-TR" sz="1600" b="1" dirty="0" smtClean="0">
                <a:solidFill>
                  <a:srgbClr val="0070C0"/>
                </a:solidFill>
                <a:latin typeface="TimesNewRoman"/>
              </a:rPr>
              <a:t>Uyan </a:t>
            </a:r>
            <a:r>
              <a:rPr lang="tr-TR" sz="1600" b="1" dirty="0">
                <a:solidFill>
                  <a:srgbClr val="0070C0"/>
                </a:solidFill>
                <a:latin typeface="TimesNewRoman"/>
              </a:rPr>
              <a:t>Her şey mubahtır </a:t>
            </a:r>
            <a:r>
              <a:rPr lang="tr-TR" sz="1600" b="1" dirty="0" smtClean="0">
                <a:solidFill>
                  <a:srgbClr val="0070C0"/>
                </a:solidFill>
                <a:latin typeface="TimesNewRoman"/>
              </a:rPr>
              <a:t>* / Uyan Nedir ?*</a:t>
            </a:r>
            <a:endParaRPr lang="tr-TR" sz="1600" b="1" dirty="0">
              <a:solidFill>
                <a:srgbClr val="0070C0"/>
              </a:solidFill>
              <a:latin typeface="TimesNewRoman"/>
            </a:endParaRPr>
          </a:p>
          <a:p>
            <a:pPr marL="0" lvl="0" indent="0">
              <a:buClr>
                <a:srgbClr val="0BD0D9"/>
              </a:buClr>
              <a:buNone/>
            </a:pPr>
            <a:endParaRPr lang="tr-TR" sz="1600" b="1" dirty="0">
              <a:solidFill>
                <a:srgbClr val="0070C0"/>
              </a:solidFill>
              <a:latin typeface="TimesNewRoman"/>
            </a:endParaRPr>
          </a:p>
          <a:p>
            <a:pPr lvl="0">
              <a:buClr>
                <a:srgbClr val="0BD0D9"/>
              </a:buClr>
            </a:pPr>
            <a:r>
              <a:rPr lang="tr-TR" sz="1600" b="1" dirty="0">
                <a:solidFill>
                  <a:prstClr val="black"/>
                </a:solidFill>
                <a:latin typeface="TimesNewRoman"/>
              </a:rPr>
              <a:t>Şükran borcuna değer vermez, Hiyerarşik düzenin Bağımlılığı hatırlatır</a:t>
            </a:r>
            <a:r>
              <a:rPr lang="tr-TR" sz="1600" b="1" dirty="0" smtClean="0">
                <a:solidFill>
                  <a:prstClr val="black"/>
                </a:solidFill>
                <a:latin typeface="TimesNewRoman"/>
              </a:rPr>
              <a:t>.</a:t>
            </a:r>
          </a:p>
          <a:p>
            <a:pPr lvl="0">
              <a:buClr>
                <a:srgbClr val="0BD0D9"/>
              </a:buClr>
            </a:pPr>
            <a:endParaRPr lang="tr-TR" sz="1600" b="1" dirty="0">
              <a:solidFill>
                <a:prstClr val="black"/>
              </a:solidFill>
              <a:latin typeface="TimesNewRoman"/>
            </a:endParaRPr>
          </a:p>
          <a:p>
            <a:pPr lvl="0">
              <a:buClr>
                <a:srgbClr val="0BD0D9"/>
              </a:buClr>
            </a:pPr>
            <a:r>
              <a:rPr lang="tr-TR" sz="1600" b="1" dirty="0">
                <a:solidFill>
                  <a:srgbClr val="0070C0"/>
                </a:solidFill>
                <a:latin typeface="TimesNewRoman"/>
              </a:rPr>
              <a:t>Müşteri bağımlılığı kesin değildir*. </a:t>
            </a:r>
            <a:endParaRPr lang="tr-TR" sz="1600" b="1" dirty="0" smtClean="0">
              <a:solidFill>
                <a:srgbClr val="0070C0"/>
              </a:solidFill>
              <a:latin typeface="TimesNewRoman"/>
            </a:endParaRPr>
          </a:p>
          <a:p>
            <a:pPr lvl="0">
              <a:buClr>
                <a:srgbClr val="0BD0D9"/>
              </a:buClr>
            </a:pPr>
            <a:r>
              <a:rPr lang="tr-TR" sz="1600" b="1" dirty="0">
                <a:solidFill>
                  <a:srgbClr val="0070C0"/>
                </a:solidFill>
                <a:latin typeface="TimesNewRoman"/>
              </a:rPr>
              <a:t>B</a:t>
            </a:r>
            <a:r>
              <a:rPr lang="tr-TR" sz="1600" b="1" dirty="0" smtClean="0">
                <a:solidFill>
                  <a:srgbClr val="0070C0"/>
                </a:solidFill>
                <a:latin typeface="TimesNewRoman"/>
              </a:rPr>
              <a:t>ir </a:t>
            </a:r>
            <a:r>
              <a:rPr lang="tr-TR" sz="1600" b="1" dirty="0">
                <a:solidFill>
                  <a:srgbClr val="0070C0"/>
                </a:solidFill>
                <a:latin typeface="TimesNewRoman"/>
              </a:rPr>
              <a:t>ziyaret yetmez* , </a:t>
            </a:r>
            <a:endParaRPr lang="tr-TR" sz="1600" b="1" dirty="0" smtClean="0">
              <a:solidFill>
                <a:srgbClr val="0070C0"/>
              </a:solidFill>
              <a:latin typeface="TimesNewRoman"/>
            </a:endParaRPr>
          </a:p>
          <a:p>
            <a:pPr lvl="0">
              <a:buClr>
                <a:srgbClr val="0BD0D9"/>
              </a:buClr>
            </a:pPr>
            <a:r>
              <a:rPr lang="tr-TR" sz="1600" b="1" dirty="0" smtClean="0">
                <a:solidFill>
                  <a:srgbClr val="0070C0"/>
                </a:solidFill>
                <a:latin typeface="TimesNewRoman"/>
              </a:rPr>
              <a:t>Ürünü </a:t>
            </a:r>
            <a:r>
              <a:rPr lang="tr-TR" sz="1600" b="1" dirty="0">
                <a:solidFill>
                  <a:srgbClr val="0070C0"/>
                </a:solidFill>
                <a:latin typeface="TimesNewRoman"/>
              </a:rPr>
              <a:t>daima hatırlat</a:t>
            </a:r>
            <a:r>
              <a:rPr lang="tr-TR" sz="1600" b="1" dirty="0" smtClean="0">
                <a:solidFill>
                  <a:srgbClr val="0070C0"/>
                </a:solidFill>
                <a:latin typeface="TimesNewRoman"/>
              </a:rPr>
              <a:t>*</a:t>
            </a:r>
          </a:p>
          <a:p>
            <a:pPr marL="0" lvl="0" indent="0">
              <a:buClr>
                <a:srgbClr val="0BD0D9"/>
              </a:buClr>
              <a:buNone/>
            </a:pPr>
            <a:endParaRPr lang="tr-TR" sz="1600" b="1" dirty="0">
              <a:solidFill>
                <a:srgbClr val="0070C0"/>
              </a:solidFill>
              <a:latin typeface="TimesNewRoman"/>
            </a:endParaRPr>
          </a:p>
          <a:p>
            <a:pPr lvl="0">
              <a:buClr>
                <a:srgbClr val="0BD0D9"/>
              </a:buClr>
            </a:pPr>
            <a:r>
              <a:rPr lang="tr-TR" sz="1600" b="1" dirty="0" smtClean="0">
                <a:solidFill>
                  <a:prstClr val="black"/>
                </a:solidFill>
                <a:latin typeface="TimesNewRoman"/>
              </a:rPr>
              <a:t>Sosyalleşme </a:t>
            </a:r>
            <a:r>
              <a:rPr lang="tr-TR" sz="1600" b="1" dirty="0">
                <a:solidFill>
                  <a:prstClr val="black"/>
                </a:solidFill>
                <a:latin typeface="TimesNewRoman"/>
              </a:rPr>
              <a:t>, dayanışma kendi çıkarlarına hizmet eder.</a:t>
            </a:r>
          </a:p>
          <a:p>
            <a:pPr lvl="0">
              <a:buClr>
                <a:srgbClr val="0BD0D9"/>
              </a:buClr>
            </a:pPr>
            <a:r>
              <a:rPr lang="tr-TR" sz="1600" b="1" dirty="0" smtClean="0">
                <a:solidFill>
                  <a:prstClr val="black"/>
                </a:solidFill>
                <a:latin typeface="TimesNewRoman"/>
              </a:rPr>
              <a:t>Kendi </a:t>
            </a:r>
            <a:r>
              <a:rPr lang="tr-TR" sz="1600" b="1" dirty="0">
                <a:solidFill>
                  <a:prstClr val="black"/>
                </a:solidFill>
                <a:latin typeface="TimesNewRoman"/>
              </a:rPr>
              <a:t>dinselliğini ve maneviyatını kendi yaratmak ister</a:t>
            </a:r>
          </a:p>
          <a:p>
            <a:pPr lvl="0">
              <a:buClr>
                <a:srgbClr val="0BD0D9"/>
              </a:buClr>
            </a:pPr>
            <a:endParaRPr lang="tr-TR" sz="1600" b="1" dirty="0">
              <a:solidFill>
                <a:prstClr val="black"/>
              </a:solidFill>
              <a:latin typeface="TimesNewRoman"/>
            </a:endParaRPr>
          </a:p>
        </p:txBody>
      </p:sp>
      <p:sp>
        <p:nvSpPr>
          <p:cNvPr id="4" name="İçerik Yer Tutucusu 3"/>
          <p:cNvSpPr>
            <a:spLocks noGrp="1"/>
          </p:cNvSpPr>
          <p:nvPr>
            <p:ph sz="half" idx="2"/>
          </p:nvPr>
        </p:nvSpPr>
        <p:spPr>
          <a:xfrm>
            <a:off x="4788024" y="1268760"/>
            <a:ext cx="4248472" cy="5400600"/>
          </a:xfrm>
        </p:spPr>
        <p:txBody>
          <a:bodyPr>
            <a:normAutofit lnSpcReduction="10000"/>
          </a:bodyPr>
          <a:lstStyle/>
          <a:p>
            <a:pPr lvl="0">
              <a:buClr>
                <a:srgbClr val="0BD0D9"/>
              </a:buClr>
            </a:pPr>
            <a:r>
              <a:rPr lang="tr-TR" sz="1600" b="1" dirty="0">
                <a:solidFill>
                  <a:prstClr val="black"/>
                </a:solidFill>
                <a:latin typeface="TimesNewRoman"/>
              </a:rPr>
              <a:t>Anın tadını çıkarır. </a:t>
            </a:r>
          </a:p>
          <a:p>
            <a:pPr lvl="0">
              <a:buClr>
                <a:srgbClr val="0BD0D9"/>
              </a:buClr>
            </a:pPr>
            <a:r>
              <a:rPr lang="tr-TR" sz="1400" b="1" dirty="0" smtClean="0">
                <a:solidFill>
                  <a:prstClr val="black"/>
                </a:solidFill>
                <a:latin typeface="TimesNewRoman"/>
              </a:rPr>
              <a:t>Bağlantısız </a:t>
            </a:r>
            <a:r>
              <a:rPr lang="tr-TR" sz="1400" b="1" dirty="0">
                <a:solidFill>
                  <a:prstClr val="black"/>
                </a:solidFill>
                <a:latin typeface="TimesNewRoman"/>
              </a:rPr>
              <a:t>ve tutarsız düşünür</a:t>
            </a:r>
          </a:p>
          <a:p>
            <a:pPr lvl="0">
              <a:buClr>
                <a:srgbClr val="0BD0D9"/>
              </a:buClr>
            </a:pPr>
            <a:endParaRPr lang="tr-TR" sz="1600" b="1" dirty="0" smtClean="0">
              <a:solidFill>
                <a:prstClr val="black"/>
              </a:solidFill>
              <a:latin typeface="TimesNewRoman"/>
            </a:endParaRPr>
          </a:p>
          <a:p>
            <a:pPr lvl="0">
              <a:buClr>
                <a:srgbClr val="0BD0D9"/>
              </a:buClr>
            </a:pPr>
            <a:r>
              <a:rPr lang="tr-TR" sz="1600" b="1" dirty="0" smtClean="0">
                <a:solidFill>
                  <a:prstClr val="black"/>
                </a:solidFill>
                <a:latin typeface="TimesNewRoman"/>
              </a:rPr>
              <a:t>Görsel </a:t>
            </a:r>
            <a:r>
              <a:rPr lang="tr-TR" sz="1600" b="1" dirty="0">
                <a:solidFill>
                  <a:prstClr val="black"/>
                </a:solidFill>
                <a:latin typeface="TimesNewRoman"/>
              </a:rPr>
              <a:t>algıya önem verir </a:t>
            </a:r>
          </a:p>
          <a:p>
            <a:pPr lvl="0">
              <a:buClr>
                <a:srgbClr val="0BD0D9"/>
              </a:buClr>
            </a:pPr>
            <a:r>
              <a:rPr lang="tr-TR" sz="1600" b="1" dirty="0">
                <a:solidFill>
                  <a:srgbClr val="0070C0"/>
                </a:solidFill>
                <a:latin typeface="TimesNewRoman"/>
              </a:rPr>
              <a:t>Görüntünü düzelt*</a:t>
            </a:r>
          </a:p>
          <a:p>
            <a:pPr lvl="0">
              <a:buClr>
                <a:srgbClr val="0BD0D9"/>
              </a:buClr>
            </a:pPr>
            <a:endParaRPr lang="tr-TR" sz="1600" b="1" dirty="0">
              <a:solidFill>
                <a:srgbClr val="0070C0"/>
              </a:solidFill>
              <a:latin typeface="TimesNewRoman"/>
            </a:endParaRPr>
          </a:p>
          <a:p>
            <a:pPr lvl="0">
              <a:buClr>
                <a:srgbClr val="0BD0D9"/>
              </a:buClr>
            </a:pPr>
            <a:r>
              <a:rPr lang="tr-TR" sz="1600" b="1" dirty="0">
                <a:solidFill>
                  <a:srgbClr val="0070C0"/>
                </a:solidFill>
                <a:latin typeface="TimesNewRoman"/>
              </a:rPr>
              <a:t>Yaşayarak </a:t>
            </a:r>
            <a:r>
              <a:rPr lang="tr-TR" sz="1600" b="1" dirty="0" smtClean="0">
                <a:solidFill>
                  <a:srgbClr val="0070C0"/>
                </a:solidFill>
                <a:latin typeface="TimesNewRoman"/>
              </a:rPr>
              <a:t>öğrenir*</a:t>
            </a:r>
            <a:endParaRPr lang="tr-TR" sz="1600" b="1" dirty="0">
              <a:solidFill>
                <a:srgbClr val="0070C0"/>
              </a:solidFill>
              <a:latin typeface="TimesNewRoman"/>
            </a:endParaRPr>
          </a:p>
          <a:p>
            <a:pPr lvl="0">
              <a:buClr>
                <a:srgbClr val="0BD0D9"/>
              </a:buClr>
            </a:pPr>
            <a:endParaRPr lang="tr-TR" sz="1600" b="1" dirty="0">
              <a:solidFill>
                <a:srgbClr val="002060"/>
              </a:solidFill>
              <a:latin typeface="TimesNewRoman"/>
            </a:endParaRPr>
          </a:p>
          <a:p>
            <a:pPr lvl="0">
              <a:buClr>
                <a:srgbClr val="0BD0D9"/>
              </a:buClr>
            </a:pPr>
            <a:r>
              <a:rPr lang="tr-TR" sz="1600" b="1" dirty="0">
                <a:solidFill>
                  <a:prstClr val="black"/>
                </a:solidFill>
                <a:latin typeface="TimesNewRoman"/>
              </a:rPr>
              <a:t>Mekana , gece gündüz ritmine uymak istemez </a:t>
            </a:r>
            <a:r>
              <a:rPr lang="tr-TR" sz="1600" b="1" dirty="0">
                <a:solidFill>
                  <a:srgbClr val="002060"/>
                </a:solidFill>
                <a:latin typeface="TimesNewRoman"/>
              </a:rPr>
              <a:t>/ </a:t>
            </a:r>
            <a:endParaRPr lang="tr-TR" sz="1600" b="1" dirty="0" smtClean="0">
              <a:solidFill>
                <a:srgbClr val="002060"/>
              </a:solidFill>
              <a:latin typeface="TimesNewRoman"/>
            </a:endParaRPr>
          </a:p>
          <a:p>
            <a:pPr lvl="0">
              <a:buClr>
                <a:srgbClr val="0BD0D9"/>
              </a:buClr>
            </a:pPr>
            <a:r>
              <a:rPr lang="tr-TR" sz="1600" b="1" dirty="0" smtClean="0">
                <a:solidFill>
                  <a:srgbClr val="0070C0"/>
                </a:solidFill>
                <a:latin typeface="TimesNewRoman"/>
              </a:rPr>
              <a:t>Hastaneyi </a:t>
            </a:r>
            <a:r>
              <a:rPr lang="tr-TR" sz="1600" b="1" dirty="0">
                <a:solidFill>
                  <a:srgbClr val="0070C0"/>
                </a:solidFill>
                <a:latin typeface="TimesNewRoman"/>
              </a:rPr>
              <a:t>gece </a:t>
            </a:r>
            <a:r>
              <a:rPr lang="tr-TR" sz="1600" b="1" dirty="0" smtClean="0">
                <a:solidFill>
                  <a:srgbClr val="0070C0"/>
                </a:solidFill>
                <a:latin typeface="TimesNewRoman"/>
              </a:rPr>
              <a:t>kullan,</a:t>
            </a:r>
          </a:p>
          <a:p>
            <a:pPr lvl="0">
              <a:buClr>
                <a:srgbClr val="0BD0D9"/>
              </a:buClr>
            </a:pPr>
            <a:r>
              <a:rPr lang="tr-TR" sz="1600" b="1" dirty="0" smtClean="0">
                <a:solidFill>
                  <a:srgbClr val="0070C0"/>
                </a:solidFill>
                <a:latin typeface="TimesNewRoman"/>
              </a:rPr>
              <a:t>Kapasiteni </a:t>
            </a:r>
            <a:r>
              <a:rPr lang="tr-TR" sz="1600" b="1" dirty="0">
                <a:solidFill>
                  <a:srgbClr val="0070C0"/>
                </a:solidFill>
                <a:latin typeface="TimesNewRoman"/>
              </a:rPr>
              <a:t>artır*</a:t>
            </a:r>
          </a:p>
          <a:p>
            <a:pPr lvl="0">
              <a:buClr>
                <a:srgbClr val="0BD0D9"/>
              </a:buClr>
            </a:pPr>
            <a:endParaRPr lang="tr-TR" sz="1600" b="1" dirty="0">
              <a:solidFill>
                <a:srgbClr val="0070C0"/>
              </a:solidFill>
              <a:latin typeface="TimesNewRoman"/>
            </a:endParaRPr>
          </a:p>
          <a:p>
            <a:pPr lvl="0">
              <a:buClr>
                <a:srgbClr val="0BD0D9"/>
              </a:buClr>
            </a:pPr>
            <a:r>
              <a:rPr lang="tr-TR" sz="1600" b="1" dirty="0">
                <a:solidFill>
                  <a:srgbClr val="0070C0"/>
                </a:solidFill>
                <a:latin typeface="TimesNewRoman"/>
              </a:rPr>
              <a:t>Her şey kombine edilebilir</a:t>
            </a:r>
            <a:r>
              <a:rPr lang="tr-TR" sz="1600" b="1" dirty="0" smtClean="0">
                <a:solidFill>
                  <a:srgbClr val="0070C0"/>
                </a:solidFill>
                <a:latin typeface="TimesNewRoman"/>
              </a:rPr>
              <a:t>.</a:t>
            </a:r>
          </a:p>
          <a:p>
            <a:pPr lvl="0">
              <a:buClr>
                <a:srgbClr val="0BD0D9"/>
              </a:buClr>
            </a:pPr>
            <a:endParaRPr lang="tr-TR" sz="1600" b="1" dirty="0">
              <a:solidFill>
                <a:srgbClr val="0070C0"/>
              </a:solidFill>
              <a:latin typeface="TimesNewRoman"/>
            </a:endParaRPr>
          </a:p>
          <a:p>
            <a:pPr lvl="0">
              <a:buClr>
                <a:srgbClr val="0BD0D9"/>
              </a:buClr>
            </a:pPr>
            <a:r>
              <a:rPr lang="tr-TR" sz="1600" b="1" dirty="0" err="1" smtClean="0">
                <a:solidFill>
                  <a:srgbClr val="7B2F05"/>
                </a:solidFill>
                <a:latin typeface="TimesNewRoman"/>
              </a:rPr>
              <a:t>Think</a:t>
            </a:r>
            <a:r>
              <a:rPr lang="tr-TR" sz="1600" b="1" dirty="0" smtClean="0">
                <a:solidFill>
                  <a:srgbClr val="7B2F05"/>
                </a:solidFill>
                <a:latin typeface="TimesNewRoman"/>
              </a:rPr>
              <a:t> </a:t>
            </a:r>
            <a:r>
              <a:rPr lang="tr-TR" sz="1600" b="1" dirty="0" err="1" smtClean="0">
                <a:solidFill>
                  <a:srgbClr val="7B2F05"/>
                </a:solidFill>
                <a:latin typeface="TimesNewRoman"/>
              </a:rPr>
              <a:t>different</a:t>
            </a:r>
            <a:r>
              <a:rPr lang="tr-TR" sz="1600" b="1" dirty="0" smtClean="0">
                <a:solidFill>
                  <a:srgbClr val="7B2F05"/>
                </a:solidFill>
                <a:latin typeface="TimesNewRoman"/>
              </a:rPr>
              <a:t> / Apple </a:t>
            </a:r>
          </a:p>
          <a:p>
            <a:pPr marL="0" lvl="0" indent="0">
              <a:buClr>
                <a:srgbClr val="0BD0D9"/>
              </a:buClr>
              <a:buNone/>
            </a:pPr>
            <a:endParaRPr lang="tr-TR" sz="1600" b="1" dirty="0">
              <a:solidFill>
                <a:srgbClr val="7B2F05"/>
              </a:solidFill>
              <a:latin typeface="TimesNewRoman"/>
            </a:endParaRPr>
          </a:p>
          <a:p>
            <a:pPr lvl="0">
              <a:buClr>
                <a:srgbClr val="0BD0D9"/>
              </a:buClr>
            </a:pPr>
            <a:r>
              <a:rPr lang="tr-TR" sz="1600" b="1" dirty="0" smtClean="0">
                <a:latin typeface="TimesNewRoman"/>
              </a:rPr>
              <a:t>Sadece bugün vardır. </a:t>
            </a:r>
          </a:p>
          <a:p>
            <a:pPr lvl="0">
              <a:buClr>
                <a:srgbClr val="0BD0D9"/>
              </a:buClr>
            </a:pPr>
            <a:r>
              <a:rPr lang="tr-TR" sz="1600" b="1" dirty="0" smtClean="0">
                <a:latin typeface="TimesNewRoman"/>
              </a:rPr>
              <a:t>Geçerli </a:t>
            </a:r>
            <a:r>
              <a:rPr lang="tr-TR" sz="1600" b="1" dirty="0">
                <a:latin typeface="TimesNewRoman"/>
              </a:rPr>
              <a:t>olan bugündür. </a:t>
            </a:r>
            <a:endParaRPr lang="tr-TR" sz="1600" b="1" dirty="0" smtClean="0">
              <a:latin typeface="TimesNewRoman"/>
            </a:endParaRPr>
          </a:p>
          <a:p>
            <a:pPr lvl="0">
              <a:buClr>
                <a:srgbClr val="0BD0D9"/>
              </a:buClr>
            </a:pPr>
            <a:r>
              <a:rPr lang="tr-TR" sz="1600" b="1" dirty="0">
                <a:solidFill>
                  <a:srgbClr val="00B0F0"/>
                </a:solidFill>
                <a:latin typeface="TimesNewRoman"/>
              </a:rPr>
              <a:t>P</a:t>
            </a:r>
            <a:r>
              <a:rPr lang="tr-TR" sz="1600" b="1" dirty="0" smtClean="0">
                <a:solidFill>
                  <a:srgbClr val="00B0F0"/>
                </a:solidFill>
                <a:latin typeface="TimesNewRoman"/>
              </a:rPr>
              <a:t>oliçeyi </a:t>
            </a:r>
            <a:r>
              <a:rPr lang="tr-TR" sz="1600" b="1" dirty="0">
                <a:solidFill>
                  <a:srgbClr val="00B0F0"/>
                </a:solidFill>
                <a:latin typeface="TimesNewRoman"/>
              </a:rPr>
              <a:t>hemen sat* </a:t>
            </a:r>
          </a:p>
          <a:p>
            <a:pPr lvl="0">
              <a:buClr>
                <a:srgbClr val="0BD0D9"/>
              </a:buClr>
            </a:pPr>
            <a:endParaRPr lang="tr-TR" sz="1600" b="1" dirty="0">
              <a:solidFill>
                <a:srgbClr val="002060"/>
              </a:solidFill>
              <a:latin typeface="TimesNewRoman"/>
            </a:endParaRPr>
          </a:p>
          <a:p>
            <a:endParaRPr lang="tr-TR" sz="16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2656"/>
            <a:ext cx="822960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7657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648072"/>
          </a:xfrm>
        </p:spPr>
        <p:txBody>
          <a:bodyPr>
            <a:normAutofit fontScale="90000"/>
          </a:bodyPr>
          <a:lstStyle/>
          <a:p>
            <a:pPr algn="ctr"/>
            <a:r>
              <a:rPr lang="tr-TR" sz="3200" b="1" dirty="0" smtClean="0">
                <a:latin typeface="TimesNewRoman"/>
              </a:rPr>
              <a:t>Post modern ben odaklı bireyin</a:t>
            </a:r>
            <a:br>
              <a:rPr lang="tr-TR" sz="3200" b="1" dirty="0" smtClean="0">
                <a:latin typeface="TimesNewRoman"/>
              </a:rPr>
            </a:br>
            <a:r>
              <a:rPr lang="tr-TR" sz="2200" b="1" dirty="0" smtClean="0">
                <a:solidFill>
                  <a:srgbClr val="C00000"/>
                </a:solidFill>
                <a:latin typeface="TimesNewRoman"/>
              </a:rPr>
              <a:t>Aktif ve Pasif Tip   / </a:t>
            </a:r>
            <a:r>
              <a:rPr lang="tr-TR" sz="2200" b="1" dirty="0" smtClean="0">
                <a:solidFill>
                  <a:srgbClr val="00B050"/>
                </a:solidFill>
                <a:latin typeface="TimesNewRoman"/>
              </a:rPr>
              <a:t>Pasif Ben odaklı  Tip-I</a:t>
            </a:r>
            <a:endParaRPr lang="tr-TR" sz="2200" dirty="0">
              <a:solidFill>
                <a:srgbClr val="00B050"/>
              </a:solidFill>
            </a:endParaRPr>
          </a:p>
        </p:txBody>
      </p:sp>
      <p:sp>
        <p:nvSpPr>
          <p:cNvPr id="3" name="2 İçerik Yer Tutucusu"/>
          <p:cNvSpPr>
            <a:spLocks noGrp="1"/>
          </p:cNvSpPr>
          <p:nvPr>
            <p:ph sz="half" idx="1"/>
          </p:nvPr>
        </p:nvSpPr>
        <p:spPr>
          <a:xfrm>
            <a:off x="0" y="1052736"/>
            <a:ext cx="4788024" cy="5688632"/>
          </a:xfrm>
        </p:spPr>
        <p:txBody>
          <a:bodyPr>
            <a:noAutofit/>
          </a:bodyPr>
          <a:lstStyle/>
          <a:p>
            <a:pPr lvl="0">
              <a:buClr>
                <a:srgbClr val="0BD0D9"/>
              </a:buClr>
            </a:pPr>
            <a:r>
              <a:rPr lang="tr-TR" sz="1400" dirty="0">
                <a:solidFill>
                  <a:prstClr val="black"/>
                </a:solidFill>
                <a:latin typeface="TimesNewRoman"/>
              </a:rPr>
              <a:t>Ben </a:t>
            </a:r>
            <a:r>
              <a:rPr lang="tr-TR" sz="1400" dirty="0" smtClean="0">
                <a:solidFill>
                  <a:prstClr val="black"/>
                </a:solidFill>
                <a:latin typeface="TimesNewRoman"/>
              </a:rPr>
              <a:t>«biz «yaşantısında  </a:t>
            </a:r>
            <a:r>
              <a:rPr lang="tr-TR" sz="1400" dirty="0">
                <a:solidFill>
                  <a:prstClr val="black"/>
                </a:solidFill>
                <a:latin typeface="TimesNewRoman"/>
              </a:rPr>
              <a:t>ancak ben olurum / </a:t>
            </a:r>
          </a:p>
          <a:p>
            <a:pPr lvl="0">
              <a:buClr>
                <a:srgbClr val="0BD0D9"/>
              </a:buClr>
            </a:pPr>
            <a:r>
              <a:rPr lang="tr-TR" sz="1400" b="1" dirty="0">
                <a:solidFill>
                  <a:srgbClr val="7B2F05"/>
                </a:solidFill>
                <a:latin typeface="TimesNewRoman"/>
              </a:rPr>
              <a:t>Biz bir aileyiz- </a:t>
            </a:r>
            <a:r>
              <a:rPr lang="tr-TR" sz="1400" b="1" dirty="0" smtClean="0">
                <a:solidFill>
                  <a:srgbClr val="7B2F05"/>
                </a:solidFill>
                <a:latin typeface="TimesNewRoman"/>
              </a:rPr>
              <a:t>Siemens</a:t>
            </a:r>
          </a:p>
          <a:p>
            <a:pPr marL="0" lvl="0" indent="0">
              <a:buClr>
                <a:srgbClr val="0BD0D9"/>
              </a:buClr>
              <a:buNone/>
            </a:pPr>
            <a:endParaRPr lang="tr-TR" sz="1400" b="1" dirty="0">
              <a:solidFill>
                <a:srgbClr val="7B2F05"/>
              </a:solidFill>
              <a:latin typeface="TimesNewRoman"/>
            </a:endParaRPr>
          </a:p>
          <a:p>
            <a:pPr lvl="0">
              <a:buClr>
                <a:srgbClr val="0BD0D9"/>
              </a:buClr>
            </a:pPr>
            <a:r>
              <a:rPr lang="tr-TR" sz="1400" b="1" dirty="0">
                <a:solidFill>
                  <a:srgbClr val="002060"/>
                </a:solidFill>
                <a:latin typeface="TimesNewRoman"/>
              </a:rPr>
              <a:t>Sorumluk duygusu  ve toplumsal taleplere duyarlı</a:t>
            </a:r>
          </a:p>
          <a:p>
            <a:r>
              <a:rPr lang="tr-TR" sz="1400" dirty="0" smtClean="0">
                <a:latin typeface="TimesNewRoman"/>
              </a:rPr>
              <a:t>Gerçekliği yeniden yapılandırırken </a:t>
            </a:r>
            <a:r>
              <a:rPr lang="tr-TR" sz="1400" b="1" dirty="0" smtClean="0">
                <a:solidFill>
                  <a:srgbClr val="00B0F0"/>
                </a:solidFill>
                <a:latin typeface="TimesNewRoman"/>
              </a:rPr>
              <a:t>bir trendin parçası olmak ister</a:t>
            </a:r>
          </a:p>
          <a:p>
            <a:endParaRPr lang="tr-TR" sz="1400" dirty="0" smtClean="0">
              <a:latin typeface="TimesNewRoman"/>
            </a:endParaRPr>
          </a:p>
          <a:p>
            <a:r>
              <a:rPr lang="tr-TR" sz="1400" dirty="0" smtClean="0">
                <a:latin typeface="TimesNewRoman"/>
              </a:rPr>
              <a:t>Başkalarıyla ilişki içerisinde olmak ister </a:t>
            </a:r>
          </a:p>
          <a:p>
            <a:r>
              <a:rPr lang="tr-TR" sz="1400" b="1" dirty="0" err="1" smtClean="0">
                <a:solidFill>
                  <a:srgbClr val="7B2F05"/>
                </a:solidFill>
                <a:latin typeface="TimesNewRoman"/>
              </a:rPr>
              <a:t>Connecting</a:t>
            </a:r>
            <a:r>
              <a:rPr lang="tr-TR" sz="1400" b="1" dirty="0" smtClean="0">
                <a:solidFill>
                  <a:srgbClr val="7B2F05"/>
                </a:solidFill>
                <a:latin typeface="TimesNewRoman"/>
              </a:rPr>
              <a:t> People – Nokia</a:t>
            </a:r>
          </a:p>
          <a:p>
            <a:endParaRPr lang="tr-TR" sz="1400" b="1" dirty="0" smtClean="0">
              <a:solidFill>
                <a:srgbClr val="7B2F05"/>
              </a:solidFill>
              <a:latin typeface="TimesNewRoman"/>
            </a:endParaRPr>
          </a:p>
          <a:p>
            <a:r>
              <a:rPr lang="tr-TR" sz="1400" dirty="0" smtClean="0">
                <a:latin typeface="TimesNewRoman"/>
              </a:rPr>
              <a:t>Hangi toplulukla , kiminle beraber olacağına kendi karar verir. </a:t>
            </a:r>
          </a:p>
          <a:p>
            <a:endParaRPr lang="tr-TR" sz="1400" dirty="0" smtClean="0">
              <a:latin typeface="TimesNewRoman"/>
            </a:endParaRPr>
          </a:p>
          <a:p>
            <a:r>
              <a:rPr lang="tr-TR" sz="1400" b="1" dirty="0" smtClean="0">
                <a:latin typeface="TimesNewRoman"/>
              </a:rPr>
              <a:t>Grubuna karşı hakkaniyetli olmak ister</a:t>
            </a:r>
          </a:p>
          <a:p>
            <a:pPr marL="0" indent="0">
              <a:buNone/>
            </a:pPr>
            <a:endParaRPr lang="tr-TR" sz="1400" dirty="0" smtClean="0">
              <a:latin typeface="TimesNewRoman"/>
            </a:endParaRPr>
          </a:p>
          <a:p>
            <a:r>
              <a:rPr lang="tr-TR" sz="1400" b="1" dirty="0" smtClean="0">
                <a:solidFill>
                  <a:srgbClr val="0070C0"/>
                </a:solidFill>
                <a:latin typeface="TimesNewRoman"/>
              </a:rPr>
              <a:t>Grubuna dahil olmasını sağla *</a:t>
            </a:r>
          </a:p>
          <a:p>
            <a:endParaRPr lang="tr-TR" sz="1400" dirty="0" smtClean="0">
              <a:latin typeface="TimesNewRoman"/>
            </a:endParaRPr>
          </a:p>
          <a:p>
            <a:r>
              <a:rPr lang="tr-TR" sz="1400" b="1" dirty="0" err="1" smtClean="0">
                <a:latin typeface="TimesNewRoman"/>
              </a:rPr>
              <a:t>Gup</a:t>
            </a:r>
            <a:r>
              <a:rPr lang="tr-TR" sz="1400" b="1" dirty="0" smtClean="0">
                <a:latin typeface="TimesNewRoman"/>
              </a:rPr>
              <a:t> ilişkisi </a:t>
            </a:r>
            <a:r>
              <a:rPr lang="tr-TR" sz="1400" b="1" dirty="0" err="1" smtClean="0">
                <a:latin typeface="TimesNewRoman"/>
              </a:rPr>
              <a:t>simbiyotik</a:t>
            </a:r>
            <a:r>
              <a:rPr lang="tr-TR" sz="1400" b="1" dirty="0" smtClean="0">
                <a:latin typeface="TimesNewRoman"/>
              </a:rPr>
              <a:t>, </a:t>
            </a:r>
            <a:r>
              <a:rPr lang="tr-TR" sz="1400" b="1" dirty="0" err="1" smtClean="0">
                <a:latin typeface="TimesNewRoman"/>
              </a:rPr>
              <a:t>şizoid</a:t>
            </a:r>
            <a:r>
              <a:rPr lang="tr-TR" sz="1400" b="1" dirty="0" smtClean="0">
                <a:latin typeface="TimesNewRoman"/>
              </a:rPr>
              <a:t> , yüzeysel değildir. </a:t>
            </a:r>
          </a:p>
          <a:p>
            <a:r>
              <a:rPr lang="tr-TR" sz="1400" b="1" dirty="0" smtClean="0">
                <a:solidFill>
                  <a:srgbClr val="0070C0"/>
                </a:solidFill>
                <a:latin typeface="TimesNewRoman"/>
              </a:rPr>
              <a:t>İlişkiyi kendi belirler*</a:t>
            </a:r>
          </a:p>
          <a:p>
            <a:endParaRPr lang="tr-TR" sz="1400" dirty="0" smtClean="0">
              <a:latin typeface="TimesNewRoman"/>
            </a:endParaRPr>
          </a:p>
          <a:p>
            <a:r>
              <a:rPr lang="tr-TR" sz="1400" b="1" dirty="0" smtClean="0">
                <a:latin typeface="TimesNewRoman"/>
              </a:rPr>
              <a:t>Ayrılıklar kopuştur. Kin , garez  ve hiçbir iz bırakmaz </a:t>
            </a:r>
          </a:p>
          <a:p>
            <a:endParaRPr lang="tr-TR" sz="1400" dirty="0" smtClean="0">
              <a:latin typeface="TimesNewRoman"/>
            </a:endParaRPr>
          </a:p>
          <a:p>
            <a:endParaRPr lang="tr-TR" sz="1400" dirty="0" smtClean="0">
              <a:solidFill>
                <a:srgbClr val="002060"/>
              </a:solidFill>
            </a:endParaRPr>
          </a:p>
          <a:p>
            <a:endParaRPr lang="tr-TR" sz="1400" dirty="0" smtClean="0">
              <a:solidFill>
                <a:srgbClr val="002060"/>
              </a:solidFill>
            </a:endParaRPr>
          </a:p>
          <a:p>
            <a:endParaRPr lang="tr-TR" sz="1400" dirty="0">
              <a:solidFill>
                <a:srgbClr val="002060"/>
              </a:solidFill>
            </a:endParaRPr>
          </a:p>
        </p:txBody>
      </p:sp>
      <p:sp>
        <p:nvSpPr>
          <p:cNvPr id="4" name="3 İçerik Yer Tutucusu"/>
          <p:cNvSpPr>
            <a:spLocks noGrp="1"/>
          </p:cNvSpPr>
          <p:nvPr>
            <p:ph sz="half" idx="2"/>
          </p:nvPr>
        </p:nvSpPr>
        <p:spPr>
          <a:xfrm>
            <a:off x="4572000" y="1052736"/>
            <a:ext cx="4464496" cy="5616624"/>
          </a:xfrm>
        </p:spPr>
        <p:txBody>
          <a:bodyPr>
            <a:noAutofit/>
          </a:bodyPr>
          <a:lstStyle/>
          <a:p>
            <a:r>
              <a:rPr lang="tr-TR" sz="1600" dirty="0" smtClean="0">
                <a:latin typeface="TimesNewRoman"/>
              </a:rPr>
              <a:t>Çelişkilerin yükünü avukat , </a:t>
            </a:r>
            <a:r>
              <a:rPr lang="tr-TR" sz="1600" b="1" dirty="0" smtClean="0">
                <a:latin typeface="TimesNewRoman"/>
              </a:rPr>
              <a:t>tüketici dernekleri </a:t>
            </a:r>
            <a:r>
              <a:rPr lang="tr-TR" sz="1600" dirty="0" smtClean="0">
                <a:latin typeface="TimesNewRoman"/>
              </a:rPr>
              <a:t>, medya , aile ,TV programlarına devreder.</a:t>
            </a:r>
          </a:p>
          <a:p>
            <a:r>
              <a:rPr lang="tr-TR" sz="1600" b="1" dirty="0" smtClean="0">
                <a:solidFill>
                  <a:srgbClr val="002060"/>
                </a:solidFill>
                <a:latin typeface="TimesNewRoman"/>
              </a:rPr>
              <a:t>Ağın içinde olayı sever </a:t>
            </a:r>
          </a:p>
          <a:p>
            <a:endParaRPr lang="tr-TR" sz="1600" dirty="0" smtClean="0">
              <a:latin typeface="TimesNewRoman"/>
            </a:endParaRPr>
          </a:p>
          <a:p>
            <a:r>
              <a:rPr lang="tr-TR" sz="1600" dirty="0" smtClean="0">
                <a:latin typeface="TimesNewRoman"/>
              </a:rPr>
              <a:t>Gözlemci rolüne  soyunur</a:t>
            </a:r>
          </a:p>
          <a:p>
            <a:endParaRPr lang="tr-TR" sz="1600" dirty="0" smtClean="0">
              <a:latin typeface="TimesNewRoman"/>
            </a:endParaRPr>
          </a:p>
          <a:p>
            <a:r>
              <a:rPr lang="tr-TR" sz="1600" b="1" dirty="0" smtClean="0">
                <a:latin typeface="TimesNewRoman"/>
              </a:rPr>
              <a:t>Özel hissedilmek ister</a:t>
            </a:r>
          </a:p>
          <a:p>
            <a:r>
              <a:rPr lang="tr-TR" sz="1600" b="1" dirty="0" smtClean="0">
                <a:solidFill>
                  <a:srgbClr val="00B0F0"/>
                </a:solidFill>
                <a:latin typeface="TimesNewRoman"/>
              </a:rPr>
              <a:t>Yaşasın Kral *</a:t>
            </a:r>
          </a:p>
          <a:p>
            <a:endParaRPr lang="tr-TR" sz="1600" b="1" dirty="0" smtClean="0">
              <a:solidFill>
                <a:srgbClr val="00B0F0"/>
              </a:solidFill>
              <a:latin typeface="TimesNewRoman"/>
            </a:endParaRPr>
          </a:p>
          <a:p>
            <a:pPr lvl="0">
              <a:buClr>
                <a:srgbClr val="0BD0D9"/>
              </a:buClr>
            </a:pPr>
            <a:r>
              <a:rPr lang="tr-TR" sz="1600" b="1" dirty="0">
                <a:solidFill>
                  <a:prstClr val="black"/>
                </a:solidFill>
                <a:latin typeface="TimesNewRoman"/>
              </a:rPr>
              <a:t>Gerçekliği yeni ve farklı bir şekilde  sınırlar koyarak yaşamak ister</a:t>
            </a:r>
          </a:p>
          <a:p>
            <a:pPr lvl="0">
              <a:buClr>
                <a:srgbClr val="0BD0D9"/>
              </a:buClr>
            </a:pPr>
            <a:r>
              <a:rPr lang="tr-TR" sz="1600" b="1" dirty="0">
                <a:solidFill>
                  <a:srgbClr val="7B2F05"/>
                </a:solidFill>
                <a:latin typeface="TimesNewRoman"/>
              </a:rPr>
              <a:t>Gel kendini büyüye bırak – Paris </a:t>
            </a:r>
            <a:r>
              <a:rPr lang="tr-TR" sz="1600" b="1" dirty="0" err="1">
                <a:solidFill>
                  <a:srgbClr val="7B2F05"/>
                </a:solidFill>
                <a:latin typeface="TimesNewRoman"/>
              </a:rPr>
              <a:t>Disneyland</a:t>
            </a:r>
            <a:endParaRPr lang="tr-TR" sz="1600" b="1" dirty="0">
              <a:solidFill>
                <a:srgbClr val="7B2F05"/>
              </a:solidFill>
              <a:latin typeface="TimesNewRoman"/>
            </a:endParaRPr>
          </a:p>
          <a:p>
            <a:endParaRPr lang="tr-TR" sz="1600" dirty="0" smtClean="0">
              <a:latin typeface="TimesNewRoman"/>
            </a:endParaRPr>
          </a:p>
          <a:p>
            <a:pPr lvl="0">
              <a:buClr>
                <a:srgbClr val="0BD0D9"/>
              </a:buClr>
            </a:pPr>
            <a:r>
              <a:rPr lang="tr-TR" sz="1600" dirty="0" smtClean="0">
                <a:solidFill>
                  <a:srgbClr val="002060"/>
                </a:solidFill>
                <a:latin typeface="TimesNewRoman"/>
              </a:rPr>
              <a:t> </a:t>
            </a:r>
            <a:r>
              <a:rPr lang="tr-TR" sz="1600" dirty="0" smtClean="0">
                <a:solidFill>
                  <a:prstClr val="black"/>
                </a:solidFill>
                <a:latin typeface="TimesNewRoman"/>
              </a:rPr>
              <a:t>Marka </a:t>
            </a:r>
            <a:r>
              <a:rPr lang="tr-TR" sz="1600" dirty="0">
                <a:solidFill>
                  <a:prstClr val="black"/>
                </a:solidFill>
                <a:latin typeface="TimesNewRoman"/>
              </a:rPr>
              <a:t>ve sembolleri tüketir. Onlardan yararlanır. </a:t>
            </a:r>
            <a:r>
              <a:rPr lang="tr-TR" sz="1600" b="1" dirty="0">
                <a:solidFill>
                  <a:srgbClr val="00B0F0"/>
                </a:solidFill>
                <a:latin typeface="TimesNewRoman"/>
              </a:rPr>
              <a:t>Marka ol *</a:t>
            </a:r>
          </a:p>
          <a:p>
            <a:endParaRPr lang="tr-TR" sz="1600" dirty="0" smtClean="0">
              <a:latin typeface="TimesNewRoman"/>
            </a:endParaRPr>
          </a:p>
          <a:p>
            <a:r>
              <a:rPr lang="tr-TR" sz="1600" dirty="0" smtClean="0">
                <a:latin typeface="TimesNewRoman"/>
              </a:rPr>
              <a:t>Olumsuzluk durumunda yaşantı tarzını değiştirir </a:t>
            </a:r>
            <a:r>
              <a:rPr lang="tr-TR" sz="1600" b="1" dirty="0" smtClean="0">
                <a:latin typeface="TimesNewRoman"/>
              </a:rPr>
              <a:t>. Acil durumda ilaçlara yönelir</a:t>
            </a:r>
            <a:endParaRPr lang="tr-TR" sz="1600" b="1" dirty="0">
              <a:latin typeface="TimesNewRoman"/>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692696"/>
            <a:ext cx="8748464" cy="724942"/>
          </a:xfrm>
        </p:spPr>
        <p:txBody>
          <a:bodyPr>
            <a:noAutofit/>
          </a:bodyPr>
          <a:lstStyle/>
          <a:p>
            <a:pPr algn="ctr"/>
            <a:r>
              <a:rPr lang="tr-TR" sz="2400" b="1" dirty="0" err="1" smtClean="0">
                <a:solidFill>
                  <a:srgbClr val="002060"/>
                </a:solidFill>
                <a:latin typeface="TimesNewRoman"/>
                <a:ea typeface="Calibri"/>
                <a:cs typeface="Times New Roman"/>
              </a:rPr>
              <a:t>Modernite</a:t>
            </a:r>
            <a:r>
              <a:rPr lang="tr-TR" sz="2400" b="1" dirty="0" smtClean="0">
                <a:solidFill>
                  <a:prstClr val="black"/>
                </a:solidFill>
                <a:latin typeface="TimesNewRoman"/>
                <a:ea typeface="Calibri"/>
                <a:cs typeface="Times New Roman"/>
              </a:rPr>
              <a:t> </a:t>
            </a:r>
            <a:br>
              <a:rPr lang="tr-TR" sz="2400" b="1" dirty="0" smtClean="0">
                <a:solidFill>
                  <a:prstClr val="black"/>
                </a:solidFill>
                <a:latin typeface="TimesNewRoman"/>
                <a:ea typeface="Calibri"/>
                <a:cs typeface="Times New Roman"/>
              </a:rPr>
            </a:br>
            <a:r>
              <a:rPr lang="tr-TR" sz="2400" b="1" dirty="0" smtClean="0">
                <a:solidFill>
                  <a:srgbClr val="C00000"/>
                </a:solidFill>
                <a:latin typeface="TimesNewRoman"/>
                <a:ea typeface="Calibri"/>
                <a:cs typeface="Times New Roman"/>
              </a:rPr>
              <a:t>Eskiye </a:t>
            </a:r>
            <a:r>
              <a:rPr lang="tr-TR" sz="2400" b="1" dirty="0">
                <a:solidFill>
                  <a:srgbClr val="C00000"/>
                </a:solidFill>
                <a:latin typeface="TimesNewRoman"/>
                <a:ea typeface="Calibri"/>
                <a:cs typeface="Times New Roman"/>
              </a:rPr>
              <a:t>göre yeni olmak</a:t>
            </a:r>
            <a:r>
              <a:rPr lang="tr-TR" sz="2400" b="1" dirty="0">
                <a:solidFill>
                  <a:prstClr val="black"/>
                </a:solidFill>
                <a:latin typeface="TimesNewRoman"/>
                <a:ea typeface="Calibri"/>
                <a:cs typeface="Times New Roman"/>
              </a:rPr>
              <a:t/>
            </a:r>
            <a:br>
              <a:rPr lang="tr-TR" sz="2400" b="1" dirty="0">
                <a:solidFill>
                  <a:prstClr val="black"/>
                </a:solidFill>
                <a:latin typeface="TimesNewRoman"/>
                <a:ea typeface="Calibri"/>
                <a:cs typeface="Times New Roman"/>
              </a:rPr>
            </a:br>
            <a:endParaRPr lang="tr-TR" sz="2400" dirty="0">
              <a:latin typeface="TimesNewRoman"/>
            </a:endParaRPr>
          </a:p>
        </p:txBody>
      </p:sp>
      <p:sp>
        <p:nvSpPr>
          <p:cNvPr id="3" name="İçerik Yer Tutucusu 2"/>
          <p:cNvSpPr>
            <a:spLocks noGrp="1"/>
          </p:cNvSpPr>
          <p:nvPr>
            <p:ph sz="half" idx="1"/>
          </p:nvPr>
        </p:nvSpPr>
        <p:spPr>
          <a:xfrm>
            <a:off x="179512" y="1628800"/>
            <a:ext cx="4680520" cy="4968552"/>
          </a:xfrm>
        </p:spPr>
        <p:txBody>
          <a:bodyPr>
            <a:noAutofit/>
          </a:bodyPr>
          <a:lstStyle/>
          <a:p>
            <a:r>
              <a:rPr lang="tr-TR" sz="2000" b="1" dirty="0" err="1" smtClean="0">
                <a:solidFill>
                  <a:prstClr val="black"/>
                </a:solidFill>
                <a:ea typeface="Calibri"/>
                <a:cs typeface="Times New Roman"/>
              </a:rPr>
              <a:t>Modernite</a:t>
            </a:r>
            <a:r>
              <a:rPr lang="tr-TR" sz="2000" b="1" dirty="0" smtClean="0">
                <a:solidFill>
                  <a:prstClr val="black"/>
                </a:solidFill>
                <a:ea typeface="Calibri"/>
                <a:cs typeface="Times New Roman"/>
              </a:rPr>
              <a:t> - Aydınlanma,</a:t>
            </a:r>
            <a:r>
              <a:rPr lang="tr-TR" sz="2000" dirty="0" smtClean="0">
                <a:solidFill>
                  <a:prstClr val="black"/>
                </a:solidFill>
                <a:latin typeface="Times New Roman" panose="02020603050405020304" pitchFamily="18" charset="0"/>
                <a:ea typeface="Calibri"/>
                <a:cs typeface="Times New Roman" panose="02020603050405020304" pitchFamily="18" charset="0"/>
              </a:rPr>
              <a:t> </a:t>
            </a:r>
          </a:p>
          <a:p>
            <a:endParaRPr lang="tr-TR" sz="2000" dirty="0">
              <a:solidFill>
                <a:prstClr val="black"/>
              </a:solidFill>
              <a:latin typeface="Times New Roman" panose="02020603050405020304" pitchFamily="18" charset="0"/>
              <a:ea typeface="Calibri"/>
              <a:cs typeface="Times New Roman" panose="02020603050405020304" pitchFamily="18" charset="0"/>
            </a:endParaRPr>
          </a:p>
          <a:p>
            <a:endParaRPr lang="tr-TR" sz="2000" dirty="0" smtClean="0">
              <a:solidFill>
                <a:prstClr val="black"/>
              </a:solidFill>
              <a:latin typeface="Times New Roman" panose="02020603050405020304" pitchFamily="18" charset="0"/>
              <a:ea typeface="Calibri"/>
              <a:cs typeface="Times New Roman" panose="02020603050405020304" pitchFamily="18" charset="0"/>
            </a:endParaRPr>
          </a:p>
          <a:p>
            <a:r>
              <a:rPr lang="tr-TR" sz="2000" dirty="0" smtClean="0">
                <a:solidFill>
                  <a:prstClr val="black"/>
                </a:solidFill>
                <a:latin typeface="Times New Roman" panose="02020603050405020304" pitchFamily="18" charset="0"/>
                <a:ea typeface="Calibri"/>
                <a:cs typeface="Times New Roman" panose="02020603050405020304" pitchFamily="18" charset="0"/>
              </a:rPr>
              <a:t>« </a:t>
            </a:r>
            <a:r>
              <a:rPr lang="tr-TR" sz="2000" dirty="0" err="1" smtClean="0">
                <a:solidFill>
                  <a:prstClr val="black"/>
                </a:solidFill>
                <a:latin typeface="Times New Roman" panose="02020603050405020304" pitchFamily="18" charset="0"/>
                <a:ea typeface="Calibri"/>
                <a:cs typeface="Times New Roman" panose="02020603050405020304" pitchFamily="18" charset="0"/>
              </a:rPr>
              <a:t>modernizm</a:t>
            </a:r>
            <a:r>
              <a:rPr lang="tr-TR" sz="2000" dirty="0" smtClean="0">
                <a:solidFill>
                  <a:prstClr val="black"/>
                </a:solidFill>
                <a:latin typeface="Times New Roman" panose="02020603050405020304" pitchFamily="18" charset="0"/>
                <a:ea typeface="Calibri"/>
                <a:cs typeface="Times New Roman" panose="02020603050405020304" pitchFamily="18" charset="0"/>
              </a:rPr>
              <a:t>« </a:t>
            </a:r>
            <a:r>
              <a:rPr lang="tr-TR" sz="2000" dirty="0" err="1" smtClean="0">
                <a:solidFill>
                  <a:prstClr val="black"/>
                </a:solidFill>
                <a:latin typeface="Times New Roman" panose="02020603050405020304" pitchFamily="18" charset="0"/>
                <a:ea typeface="Calibri"/>
                <a:cs typeface="Times New Roman" panose="02020603050405020304" pitchFamily="18" charset="0"/>
              </a:rPr>
              <a:t>Lâtince</a:t>
            </a:r>
            <a:r>
              <a:rPr lang="tr-TR" sz="2000" dirty="0" smtClean="0">
                <a:solidFill>
                  <a:prstClr val="black"/>
                </a:solidFill>
                <a:latin typeface="Times New Roman" panose="02020603050405020304" pitchFamily="18" charset="0"/>
                <a:ea typeface="Calibri"/>
                <a:cs typeface="Times New Roman" panose="02020603050405020304" pitchFamily="18" charset="0"/>
              </a:rPr>
              <a:t> "</a:t>
            </a:r>
            <a:r>
              <a:rPr lang="tr-TR" sz="2000" dirty="0" err="1" smtClean="0">
                <a:solidFill>
                  <a:prstClr val="black"/>
                </a:solidFill>
                <a:latin typeface="Times New Roman" panose="02020603050405020304" pitchFamily="18" charset="0"/>
                <a:ea typeface="Calibri"/>
                <a:cs typeface="Times New Roman" panose="02020603050405020304" pitchFamily="18" charset="0"/>
              </a:rPr>
              <a:t>modernus"kelimesinden</a:t>
            </a:r>
            <a:r>
              <a:rPr lang="tr-TR" sz="2000" dirty="0" smtClean="0">
                <a:solidFill>
                  <a:prstClr val="black"/>
                </a:solidFill>
                <a:latin typeface="Times New Roman" panose="02020603050405020304" pitchFamily="18" charset="0"/>
                <a:ea typeface="Calibri"/>
                <a:cs typeface="Times New Roman" panose="02020603050405020304" pitchFamily="18" charset="0"/>
              </a:rPr>
              <a:t> gelmektedir</a:t>
            </a:r>
          </a:p>
          <a:p>
            <a:endParaRPr lang="tr-TR" sz="2000" dirty="0" smtClean="0">
              <a:solidFill>
                <a:prstClr val="black"/>
              </a:solidFill>
              <a:latin typeface="Times New Roman" panose="02020603050405020304" pitchFamily="18" charset="0"/>
              <a:ea typeface="Calibri"/>
              <a:cs typeface="Times New Roman" panose="02020603050405020304" pitchFamily="18" charset="0"/>
            </a:endParaRPr>
          </a:p>
          <a:p>
            <a:pPr marL="0" lvl="0" indent="0">
              <a:buClr>
                <a:srgbClr val="0BD0D9"/>
              </a:buClr>
              <a:buNone/>
            </a:pPr>
            <a:r>
              <a:rPr lang="tr-TR" sz="2000" dirty="0">
                <a:solidFill>
                  <a:prstClr val="black"/>
                </a:solidFill>
                <a:latin typeface="Times New Roman" panose="02020603050405020304" pitchFamily="18" charset="0"/>
                <a:ea typeface="Calibri"/>
                <a:cs typeface="Times New Roman" panose="02020603050405020304" pitchFamily="18" charset="0"/>
              </a:rPr>
              <a:t/>
            </a:r>
            <a:br>
              <a:rPr lang="tr-TR" sz="2000" dirty="0">
                <a:solidFill>
                  <a:prstClr val="black"/>
                </a:solidFill>
                <a:latin typeface="Times New Roman" panose="02020603050405020304" pitchFamily="18" charset="0"/>
                <a:ea typeface="Calibri"/>
                <a:cs typeface="Times New Roman" panose="02020603050405020304" pitchFamily="18" charset="0"/>
              </a:rPr>
            </a:br>
            <a:r>
              <a:rPr lang="tr-TR" sz="2000" i="1" dirty="0">
                <a:solidFill>
                  <a:prstClr val="black"/>
                </a:solidFill>
                <a:latin typeface="Times New Roman" panose="02020603050405020304" pitchFamily="18" charset="0"/>
                <a:ea typeface="Calibri"/>
                <a:cs typeface="Times New Roman" panose="02020603050405020304" pitchFamily="18" charset="0"/>
              </a:rPr>
              <a:t/>
            </a:r>
            <a:br>
              <a:rPr lang="tr-TR" sz="2000" i="1" dirty="0">
                <a:solidFill>
                  <a:prstClr val="black"/>
                </a:solidFill>
                <a:latin typeface="Times New Roman" panose="02020603050405020304" pitchFamily="18" charset="0"/>
                <a:ea typeface="Calibri"/>
                <a:cs typeface="Times New Roman" panose="02020603050405020304" pitchFamily="18" charset="0"/>
              </a:rPr>
            </a:br>
            <a:r>
              <a:rPr lang="tr-TR" sz="2000" dirty="0" smtClean="0">
                <a:solidFill>
                  <a:prstClr val="black"/>
                </a:solidFill>
                <a:latin typeface="Times New Roman" panose="02020603050405020304" pitchFamily="18" charset="0"/>
                <a:ea typeface="Calibri"/>
                <a:cs typeface="Times New Roman" panose="02020603050405020304" pitchFamily="18" charset="0"/>
              </a:rPr>
              <a:t>Hristiyanlık öncesi dönem ile sonrası dönemi ayırmak için kullanılmıştır</a:t>
            </a:r>
          </a:p>
          <a:p>
            <a:pPr lvl="0">
              <a:buClr>
                <a:srgbClr val="0BD0D9"/>
              </a:buClr>
            </a:pPr>
            <a:endParaRPr lang="tr-TR" sz="2000" b="1" dirty="0">
              <a:solidFill>
                <a:prstClr val="black"/>
              </a:solidFill>
              <a:latin typeface="Times New Roman" panose="02020603050405020304" pitchFamily="18" charset="0"/>
              <a:ea typeface="Calibri"/>
              <a:cs typeface="Times New Roman" panose="02020603050405020304" pitchFamily="18" charset="0"/>
            </a:endParaRPr>
          </a:p>
          <a:p>
            <a:pPr lvl="0">
              <a:buClr>
                <a:srgbClr val="0BD0D9"/>
              </a:buClr>
            </a:pP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marL="0" lvl="0" indent="0">
              <a:buClr>
                <a:srgbClr val="0BD0D9"/>
              </a:buClr>
              <a:buNone/>
            </a:pPr>
            <a:r>
              <a:rPr lang="tr-TR" sz="1800" b="1" dirty="0" smtClean="0">
                <a:solidFill>
                  <a:srgbClr val="0070C0"/>
                </a:solidFill>
                <a:ea typeface="Calibri"/>
                <a:cs typeface="Times New Roman"/>
              </a:rPr>
              <a:t>Aklını </a:t>
            </a:r>
            <a:r>
              <a:rPr lang="tr-TR" sz="1800" b="1" dirty="0">
                <a:solidFill>
                  <a:srgbClr val="0070C0"/>
                </a:solidFill>
                <a:ea typeface="Calibri"/>
                <a:cs typeface="Times New Roman"/>
              </a:rPr>
              <a:t>kendin kullanma cesaretini göster</a:t>
            </a:r>
            <a:endParaRPr lang="tr-TR" sz="1800" b="1" dirty="0">
              <a:solidFill>
                <a:srgbClr val="0070C0"/>
              </a:solidFill>
              <a:latin typeface="Times New Roman" panose="02020603050405020304" pitchFamily="18" charset="0"/>
              <a:ea typeface="Calibri"/>
              <a:cs typeface="Times New Roman" panose="02020603050405020304" pitchFamily="18" charset="0"/>
            </a:endParaRPr>
          </a:p>
          <a:p>
            <a:endParaRPr lang="tr-TR" sz="2000" dirty="0"/>
          </a:p>
        </p:txBody>
      </p:sp>
      <p:sp>
        <p:nvSpPr>
          <p:cNvPr id="4" name="İçerik Yer Tutucusu 3"/>
          <p:cNvSpPr>
            <a:spLocks noGrp="1"/>
          </p:cNvSpPr>
          <p:nvPr>
            <p:ph sz="half" idx="2"/>
          </p:nvPr>
        </p:nvSpPr>
        <p:spPr>
          <a:xfrm>
            <a:off x="4788024" y="1412776"/>
            <a:ext cx="4104456" cy="5184576"/>
          </a:xfrm>
        </p:spPr>
        <p:txBody>
          <a:bodyPr>
            <a:noAutofit/>
          </a:bodyPr>
          <a:lstStyle/>
          <a:p>
            <a:pPr marL="0" lvl="0" indent="0">
              <a:lnSpc>
                <a:spcPct val="115000"/>
              </a:lnSpc>
              <a:spcAft>
                <a:spcPts val="1000"/>
              </a:spcAft>
              <a:buNone/>
            </a:pPr>
            <a:r>
              <a:rPr lang="tr-TR" sz="2000" b="1" dirty="0" err="1">
                <a:solidFill>
                  <a:srgbClr val="0070C0"/>
                </a:solidFill>
                <a:latin typeface="Times New Roman" panose="02020603050405020304" pitchFamily="18" charset="0"/>
                <a:ea typeface="Calibri"/>
                <a:cs typeface="Times New Roman" panose="02020603050405020304" pitchFamily="18" charset="0"/>
              </a:rPr>
              <a:t>Modernizminin</a:t>
            </a:r>
            <a:r>
              <a:rPr lang="tr-TR" sz="2000" b="1" dirty="0">
                <a:solidFill>
                  <a:srgbClr val="0070C0"/>
                </a:solidFill>
                <a:latin typeface="Times New Roman" panose="02020603050405020304" pitchFamily="18" charset="0"/>
                <a:ea typeface="Calibri"/>
                <a:cs typeface="Times New Roman" panose="02020603050405020304" pitchFamily="18" charset="0"/>
              </a:rPr>
              <a:t> temel dayanakları; </a:t>
            </a:r>
          </a:p>
          <a:p>
            <a:pPr lvl="0"/>
            <a:r>
              <a:rPr lang="tr-TR" sz="2000" b="1" dirty="0">
                <a:solidFill>
                  <a:prstClr val="black"/>
                </a:solidFill>
                <a:latin typeface="Times New Roman" panose="02020603050405020304" pitchFamily="18" charset="0"/>
                <a:ea typeface="Calibri"/>
                <a:cs typeface="Times New Roman" panose="02020603050405020304" pitchFamily="18" charset="0"/>
              </a:rPr>
              <a:t>kapitalizm,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endüstriyalizm</a:t>
            </a:r>
            <a:r>
              <a:rPr lang="tr-TR" sz="2000" b="1" dirty="0">
                <a:solidFill>
                  <a:prstClr val="black"/>
                </a:solidFill>
                <a:latin typeface="Times New Roman" panose="02020603050405020304" pitchFamily="18" charset="0"/>
                <a:ea typeface="Calibri"/>
                <a:cs typeface="Times New Roman" panose="02020603050405020304" pitchFamily="18" charset="0"/>
              </a:rPr>
              <a:t>,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şehirleşme</a:t>
            </a:r>
            <a:r>
              <a:rPr lang="tr-TR" sz="2000" b="1" dirty="0">
                <a:solidFill>
                  <a:prstClr val="black"/>
                </a:solidFill>
                <a:latin typeface="Times New Roman" panose="02020603050405020304" pitchFamily="18" charset="0"/>
                <a:ea typeface="Calibri"/>
                <a:cs typeface="Times New Roman" panose="02020603050405020304" pitchFamily="18" charset="0"/>
              </a:rPr>
              <a:t>,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demokrasi,</a:t>
            </a: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akılcılık</a:t>
            </a:r>
            <a:r>
              <a:rPr lang="tr-TR" sz="2000" b="1" dirty="0">
                <a:solidFill>
                  <a:prstClr val="black"/>
                </a:solidFill>
                <a:latin typeface="Times New Roman" panose="02020603050405020304" pitchFamily="18" charset="0"/>
                <a:ea typeface="Calibri"/>
                <a:cs typeface="Times New Roman" panose="02020603050405020304" pitchFamily="18" charset="0"/>
              </a:rPr>
              <a:t>,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lâiklik</a:t>
            </a:r>
            <a:r>
              <a:rPr lang="tr-TR" sz="2000" b="1" dirty="0">
                <a:solidFill>
                  <a:prstClr val="black"/>
                </a:solidFill>
                <a:latin typeface="Times New Roman" panose="02020603050405020304" pitchFamily="18" charset="0"/>
                <a:ea typeface="Calibri"/>
                <a:cs typeface="Times New Roman" panose="02020603050405020304" pitchFamily="18" charset="0"/>
              </a:rPr>
              <a:t>,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bürokrasi</a:t>
            </a:r>
            <a:r>
              <a:rPr lang="tr-TR" sz="2000" b="1" dirty="0">
                <a:solidFill>
                  <a:prstClr val="black"/>
                </a:solidFill>
                <a:latin typeface="Times New Roman" panose="02020603050405020304" pitchFamily="18" charset="0"/>
                <a:ea typeface="Calibri"/>
                <a:cs typeface="Times New Roman" panose="02020603050405020304" pitchFamily="18" charset="0"/>
              </a:rPr>
              <a:t>,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ihtisaslaşma</a:t>
            </a:r>
            <a:r>
              <a:rPr lang="tr-TR" sz="2000" b="1" dirty="0">
                <a:solidFill>
                  <a:prstClr val="black"/>
                </a:solidFill>
                <a:latin typeface="Times New Roman" panose="02020603050405020304" pitchFamily="18" charset="0"/>
                <a:ea typeface="Calibri"/>
                <a:cs typeface="Times New Roman" panose="02020603050405020304" pitchFamily="18" charset="0"/>
              </a:rPr>
              <a:t>,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farklılaşma</a:t>
            </a:r>
            <a:r>
              <a:rPr lang="tr-TR" sz="2000" b="1" dirty="0">
                <a:solidFill>
                  <a:prstClr val="black"/>
                </a:solidFill>
                <a:latin typeface="Times New Roman" panose="02020603050405020304" pitchFamily="18" charset="0"/>
                <a:ea typeface="Calibri"/>
                <a:cs typeface="Times New Roman" panose="02020603050405020304" pitchFamily="18" charset="0"/>
              </a:rPr>
              <a:t>,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bilimsel </a:t>
            </a:r>
            <a:r>
              <a:rPr lang="tr-TR" sz="2000" b="1" dirty="0">
                <a:solidFill>
                  <a:prstClr val="black"/>
                </a:solidFill>
                <a:latin typeface="Times New Roman" panose="02020603050405020304" pitchFamily="18" charset="0"/>
                <a:ea typeface="Calibri"/>
                <a:cs typeface="Times New Roman" panose="02020603050405020304" pitchFamily="18" charset="0"/>
              </a:rPr>
              <a:t>bilgi </a:t>
            </a:r>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a:p>
            <a:pPr lvl="0"/>
            <a:r>
              <a:rPr lang="tr-TR" sz="2000" b="1" dirty="0" smtClean="0">
                <a:solidFill>
                  <a:prstClr val="black"/>
                </a:solidFill>
                <a:latin typeface="Times New Roman" panose="02020603050405020304" pitchFamily="18" charset="0"/>
                <a:ea typeface="Calibri"/>
                <a:cs typeface="Times New Roman" panose="02020603050405020304" pitchFamily="18" charset="0"/>
              </a:rPr>
              <a:t>millî devlet</a:t>
            </a:r>
          </a:p>
          <a:p>
            <a:pPr lvl="0"/>
            <a:endParaRPr lang="tr-TR" sz="2000" b="1" dirty="0">
              <a:solidFill>
                <a:prstClr val="black"/>
              </a:solidFill>
              <a:latin typeface="Times New Roman" panose="02020603050405020304" pitchFamily="18" charset="0"/>
              <a:ea typeface="Calibri"/>
              <a:cs typeface="Times New Roman" panose="02020603050405020304" pitchFamily="18" charset="0"/>
            </a:endParaRPr>
          </a:p>
          <a:p>
            <a:pPr lvl="0"/>
            <a:endParaRPr lang="tr-TR" sz="2000" b="1" dirty="0" smtClean="0">
              <a:solidFill>
                <a:prstClr val="black"/>
              </a:solidFill>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32865142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792088"/>
          </a:xfrm>
        </p:spPr>
        <p:txBody>
          <a:bodyPr>
            <a:normAutofit fontScale="90000"/>
          </a:bodyPr>
          <a:lstStyle/>
          <a:p>
            <a:pPr algn="ctr"/>
            <a:r>
              <a:rPr lang="tr-TR" sz="2800" b="1" dirty="0" smtClean="0">
                <a:latin typeface="TimesNewRoman"/>
              </a:rPr>
              <a:t>Post modern ben odaklı bireyin</a:t>
            </a:r>
            <a:r>
              <a:rPr lang="tr-TR" sz="1800" b="1" dirty="0" smtClean="0">
                <a:latin typeface="TimesNewRoman"/>
              </a:rPr>
              <a:t/>
            </a:r>
            <a:br>
              <a:rPr lang="tr-TR" sz="1800" b="1" dirty="0" smtClean="0">
                <a:latin typeface="TimesNewRoman"/>
              </a:rPr>
            </a:br>
            <a:r>
              <a:rPr lang="tr-TR" sz="2400" b="1" dirty="0" smtClean="0">
                <a:solidFill>
                  <a:srgbClr val="C00000"/>
                </a:solidFill>
                <a:latin typeface="TimesNewRoman"/>
              </a:rPr>
              <a:t>Aktif ve Pasif Tip   / </a:t>
            </a:r>
            <a:r>
              <a:rPr lang="tr-TR" sz="2400" b="1" dirty="0" smtClean="0">
                <a:solidFill>
                  <a:srgbClr val="00B050"/>
                </a:solidFill>
                <a:latin typeface="TimesNewRoman"/>
              </a:rPr>
              <a:t>Pasif Ben odaklı Tip - II</a:t>
            </a:r>
            <a:endParaRPr lang="tr-TR" sz="2400" dirty="0">
              <a:solidFill>
                <a:srgbClr val="00B050"/>
              </a:solidFill>
            </a:endParaRPr>
          </a:p>
        </p:txBody>
      </p:sp>
      <p:sp>
        <p:nvSpPr>
          <p:cNvPr id="3" name="2 İçerik Yer Tutucusu"/>
          <p:cNvSpPr>
            <a:spLocks noGrp="1"/>
          </p:cNvSpPr>
          <p:nvPr>
            <p:ph sz="half" idx="1"/>
          </p:nvPr>
        </p:nvSpPr>
        <p:spPr>
          <a:xfrm>
            <a:off x="251520" y="1124744"/>
            <a:ext cx="4392488" cy="5616624"/>
          </a:xfrm>
        </p:spPr>
        <p:txBody>
          <a:bodyPr>
            <a:noAutofit/>
          </a:bodyPr>
          <a:lstStyle/>
          <a:p>
            <a:r>
              <a:rPr lang="tr-TR" sz="1600" b="1" dirty="0" smtClean="0">
                <a:latin typeface="TimesNewRoman"/>
              </a:rPr>
              <a:t>Kurumsal bir yapıyla beraber olma ister </a:t>
            </a:r>
            <a:r>
              <a:rPr lang="tr-TR" sz="1600" b="1" dirty="0" smtClean="0">
                <a:solidFill>
                  <a:srgbClr val="00B0F0"/>
                </a:solidFill>
                <a:latin typeface="TimesNewRoman"/>
              </a:rPr>
              <a:t>Aynı tarz giyim, yaşam tarzı, eğlence</a:t>
            </a:r>
          </a:p>
          <a:p>
            <a:r>
              <a:rPr lang="tr-TR" sz="1600" b="1" dirty="0" smtClean="0">
                <a:solidFill>
                  <a:srgbClr val="00B0F0"/>
                </a:solidFill>
                <a:latin typeface="TimesNewRoman"/>
              </a:rPr>
              <a:t>Meslektaş atmosferi maaştan daha önemlidir*</a:t>
            </a:r>
          </a:p>
          <a:p>
            <a:endParaRPr lang="tr-TR" sz="1600" b="1" dirty="0" smtClean="0">
              <a:solidFill>
                <a:srgbClr val="00B0F0"/>
              </a:solidFill>
              <a:latin typeface="TimesNewRoman"/>
            </a:endParaRPr>
          </a:p>
          <a:p>
            <a:r>
              <a:rPr lang="tr-TR" sz="1600" b="1" dirty="0" smtClean="0">
                <a:latin typeface="TimesNewRoman"/>
              </a:rPr>
              <a:t>İşyerinde kendini  rahat hissetmezse  çatışma </a:t>
            </a:r>
            <a:r>
              <a:rPr lang="tr-TR" sz="1600" b="1" dirty="0" err="1" smtClean="0">
                <a:latin typeface="TimesNewRoman"/>
              </a:rPr>
              <a:t>yaşar.</a:t>
            </a:r>
            <a:r>
              <a:rPr lang="tr-TR" sz="1600" b="1" dirty="0" err="1" smtClean="0">
                <a:solidFill>
                  <a:srgbClr val="0070C0"/>
                </a:solidFill>
                <a:latin typeface="TimesNewRoman"/>
              </a:rPr>
              <a:t>İş</a:t>
            </a:r>
            <a:r>
              <a:rPr lang="tr-TR" sz="1600" b="1" dirty="0" smtClean="0">
                <a:solidFill>
                  <a:srgbClr val="0070C0"/>
                </a:solidFill>
                <a:latin typeface="TimesNewRoman"/>
              </a:rPr>
              <a:t> eziyet haline gelir*</a:t>
            </a:r>
          </a:p>
          <a:p>
            <a:pPr marL="0" indent="0">
              <a:buNone/>
            </a:pPr>
            <a:endParaRPr lang="tr-TR" sz="1600" b="1" dirty="0" smtClean="0">
              <a:latin typeface="TimesNewRoman"/>
            </a:endParaRPr>
          </a:p>
          <a:p>
            <a:r>
              <a:rPr lang="tr-TR" sz="1600" b="1" dirty="0" err="1" smtClean="0">
                <a:solidFill>
                  <a:srgbClr val="7B2F05"/>
                </a:solidFill>
                <a:latin typeface="TimesNewRoman"/>
              </a:rPr>
              <a:t>Yaşam.com’a</a:t>
            </a:r>
            <a:r>
              <a:rPr lang="tr-TR" sz="1600" b="1" dirty="0" smtClean="0">
                <a:solidFill>
                  <a:srgbClr val="7B2F05"/>
                </a:solidFill>
                <a:latin typeface="TimesNewRoman"/>
              </a:rPr>
              <a:t> hoş geldiniz. </a:t>
            </a:r>
            <a:r>
              <a:rPr lang="tr-TR" sz="1400" b="1" dirty="0" err="1" smtClean="0">
                <a:solidFill>
                  <a:srgbClr val="7B2F05"/>
                </a:solidFill>
                <a:latin typeface="TimesNewRoman"/>
              </a:rPr>
              <a:t>France</a:t>
            </a:r>
            <a:r>
              <a:rPr lang="tr-TR" sz="1400" b="1" dirty="0" smtClean="0">
                <a:solidFill>
                  <a:srgbClr val="7B2F05"/>
                </a:solidFill>
                <a:latin typeface="TimesNewRoman"/>
              </a:rPr>
              <a:t> </a:t>
            </a:r>
            <a:r>
              <a:rPr lang="tr-TR" sz="1400" b="1" dirty="0" err="1" smtClean="0">
                <a:solidFill>
                  <a:srgbClr val="7B2F05"/>
                </a:solidFill>
                <a:latin typeface="TimesNewRoman"/>
              </a:rPr>
              <a:t>Telecom</a:t>
            </a:r>
            <a:endParaRPr lang="tr-TR" sz="1400" b="1" dirty="0" smtClean="0">
              <a:solidFill>
                <a:srgbClr val="7B2F05"/>
              </a:solidFill>
              <a:latin typeface="TimesNewRoman"/>
            </a:endParaRPr>
          </a:p>
          <a:p>
            <a:endParaRPr lang="tr-TR" sz="1600" b="1" dirty="0" smtClean="0">
              <a:solidFill>
                <a:srgbClr val="002060"/>
              </a:solidFill>
              <a:latin typeface="TimesNewRoman"/>
            </a:endParaRPr>
          </a:p>
          <a:p>
            <a:r>
              <a:rPr lang="tr-TR" sz="1600" b="1" dirty="0" smtClean="0">
                <a:latin typeface="TimesNewRoman"/>
              </a:rPr>
              <a:t>Alışveriş merkezleri “ tüketici tapınak haline gelir./ </a:t>
            </a:r>
            <a:r>
              <a:rPr lang="tr-TR" sz="1600" b="1" dirty="0" smtClean="0">
                <a:solidFill>
                  <a:srgbClr val="00B0F0"/>
                </a:solidFill>
                <a:latin typeface="TimesNewRoman"/>
              </a:rPr>
              <a:t>Ürünü alışveriş haline getir*</a:t>
            </a:r>
          </a:p>
          <a:p>
            <a:endParaRPr lang="tr-TR" sz="1600" b="1" dirty="0" smtClean="0">
              <a:solidFill>
                <a:srgbClr val="002060"/>
              </a:solidFill>
              <a:latin typeface="TimesNewRoman"/>
            </a:endParaRPr>
          </a:p>
          <a:p>
            <a:r>
              <a:rPr lang="tr-TR" sz="1600" dirty="0" smtClean="0">
                <a:latin typeface="TimesNewRoman"/>
              </a:rPr>
              <a:t>Öğrenme içerikleri yaşantı olarak arz edilmelidir.</a:t>
            </a:r>
          </a:p>
          <a:p>
            <a:pPr marL="0" indent="0">
              <a:buNone/>
            </a:pPr>
            <a:endParaRPr lang="tr-TR" sz="1600" dirty="0" smtClean="0">
              <a:latin typeface="TimesNewRoman"/>
            </a:endParaRPr>
          </a:p>
          <a:p>
            <a:r>
              <a:rPr lang="tr-TR" sz="1600" b="1" dirty="0" smtClean="0">
                <a:latin typeface="TimesNewRoman"/>
              </a:rPr>
              <a:t>Sosyallik, dayanışma ve sorumluluğa önem verir.</a:t>
            </a:r>
          </a:p>
          <a:p>
            <a:endParaRPr lang="tr-TR" sz="1600" dirty="0">
              <a:latin typeface="TimesNewRoman"/>
            </a:endParaRPr>
          </a:p>
        </p:txBody>
      </p:sp>
      <p:sp>
        <p:nvSpPr>
          <p:cNvPr id="4" name="3 İçerik Yer Tutucusu"/>
          <p:cNvSpPr>
            <a:spLocks noGrp="1"/>
          </p:cNvSpPr>
          <p:nvPr>
            <p:ph sz="half" idx="2"/>
          </p:nvPr>
        </p:nvSpPr>
        <p:spPr>
          <a:xfrm>
            <a:off x="4499992" y="1124744"/>
            <a:ext cx="4536504" cy="5616624"/>
          </a:xfrm>
        </p:spPr>
        <p:txBody>
          <a:bodyPr>
            <a:normAutofit fontScale="92500" lnSpcReduction="10000"/>
          </a:bodyPr>
          <a:lstStyle/>
          <a:p>
            <a:r>
              <a:rPr lang="tr-TR" sz="1600" b="1" dirty="0" smtClean="0">
                <a:latin typeface="TimesNewRoman"/>
              </a:rPr>
              <a:t>Hangi yaşam tarzına yakın hissediyorsa ondan yaralanır . </a:t>
            </a:r>
            <a:r>
              <a:rPr lang="tr-TR" sz="1500" b="1" dirty="0" smtClean="0">
                <a:solidFill>
                  <a:srgbClr val="00B0F0"/>
                </a:solidFill>
                <a:latin typeface="TimesNewRoman"/>
              </a:rPr>
              <a:t>Yüz gerdirme , yağ aldırma , estetik operasyonları</a:t>
            </a:r>
            <a:r>
              <a:rPr lang="tr-TR" sz="1500" dirty="0" smtClean="0">
                <a:solidFill>
                  <a:srgbClr val="00B0F0"/>
                </a:solidFill>
                <a:latin typeface="TimesNewRoman"/>
              </a:rPr>
              <a:t>* </a:t>
            </a:r>
            <a:r>
              <a:rPr lang="tr-TR" sz="1500" b="1" dirty="0" smtClean="0">
                <a:solidFill>
                  <a:srgbClr val="00B0F0"/>
                </a:solidFill>
                <a:latin typeface="TimesNewRoman"/>
              </a:rPr>
              <a:t>Güzellik alnını bir bütün olarak düşün*</a:t>
            </a:r>
          </a:p>
          <a:p>
            <a:endParaRPr lang="tr-TR" sz="1600" b="1" dirty="0" smtClean="0">
              <a:solidFill>
                <a:srgbClr val="002060"/>
              </a:solidFill>
              <a:latin typeface="TimesNewRoman"/>
            </a:endParaRPr>
          </a:p>
          <a:p>
            <a:r>
              <a:rPr lang="tr-TR" sz="1600" b="1" dirty="0" smtClean="0">
                <a:latin typeface="TimesNewRoman"/>
              </a:rPr>
              <a:t>Ekibin bir parçası olmak ister </a:t>
            </a:r>
          </a:p>
          <a:p>
            <a:r>
              <a:rPr lang="tr-TR" sz="1600" b="1" dirty="0" smtClean="0">
                <a:solidFill>
                  <a:srgbClr val="7B2F05"/>
                </a:solidFill>
                <a:latin typeface="TimesNewRoman"/>
              </a:rPr>
              <a:t>Yaratmaya soyun / Sony</a:t>
            </a:r>
          </a:p>
          <a:p>
            <a:endParaRPr lang="tr-TR" sz="1600" b="1" dirty="0" smtClean="0">
              <a:solidFill>
                <a:srgbClr val="7B2F05"/>
              </a:solidFill>
              <a:latin typeface="TimesNewRoman"/>
            </a:endParaRPr>
          </a:p>
          <a:p>
            <a:r>
              <a:rPr lang="tr-TR" sz="1600" b="1" dirty="0" smtClean="0">
                <a:latin typeface="TimesNewRoman"/>
              </a:rPr>
              <a:t>Olay ve yaşantıyı ister</a:t>
            </a:r>
          </a:p>
          <a:p>
            <a:endParaRPr lang="tr-TR" sz="1600" dirty="0" smtClean="0">
              <a:latin typeface="TimesNewRoman"/>
            </a:endParaRPr>
          </a:p>
          <a:p>
            <a:r>
              <a:rPr lang="tr-TR" sz="1600" b="1" dirty="0" smtClean="0">
                <a:latin typeface="TimesNewRoman"/>
              </a:rPr>
              <a:t>Her şey mubahtır./ </a:t>
            </a:r>
            <a:r>
              <a:rPr lang="tr-TR" sz="1600" b="1" dirty="0" smtClean="0">
                <a:solidFill>
                  <a:srgbClr val="0070C0"/>
                </a:solidFill>
                <a:latin typeface="TimesNewRoman"/>
              </a:rPr>
              <a:t>Çevreci olup Büyük araç kullanmak</a:t>
            </a:r>
          </a:p>
          <a:p>
            <a:endParaRPr lang="tr-TR" sz="1600" dirty="0" smtClean="0">
              <a:latin typeface="TimesNewRoman"/>
            </a:endParaRPr>
          </a:p>
          <a:p>
            <a:r>
              <a:rPr lang="tr-TR" sz="1600" b="1" dirty="0" smtClean="0">
                <a:latin typeface="TimesNewRoman"/>
              </a:rPr>
              <a:t>Beni kendine bağlayan şey değerlidir</a:t>
            </a:r>
            <a:r>
              <a:rPr lang="tr-TR" sz="1600" dirty="0" smtClean="0">
                <a:latin typeface="TimesNewRoman"/>
              </a:rPr>
              <a:t>/ </a:t>
            </a:r>
            <a:r>
              <a:rPr lang="tr-TR" sz="1600" b="1" dirty="0" smtClean="0">
                <a:solidFill>
                  <a:srgbClr val="00B0F0"/>
                </a:solidFill>
                <a:latin typeface="TimesNewRoman"/>
              </a:rPr>
              <a:t>Ürüne bağlılık oluştur *</a:t>
            </a:r>
          </a:p>
          <a:p>
            <a:endParaRPr lang="tr-TR" sz="1600" dirty="0" smtClean="0">
              <a:solidFill>
                <a:srgbClr val="002060"/>
              </a:solidFill>
              <a:latin typeface="TimesNewRoman"/>
            </a:endParaRPr>
          </a:p>
          <a:p>
            <a:r>
              <a:rPr lang="tr-TR" sz="1600" b="1" dirty="0" smtClean="0">
                <a:latin typeface="TimesNewRoman"/>
              </a:rPr>
              <a:t>Önemli olan toplumun değil ait olduğu grubun değer yargılarıdır .</a:t>
            </a:r>
          </a:p>
          <a:p>
            <a:r>
              <a:rPr lang="tr-TR" sz="1600" b="1" dirty="0" smtClean="0">
                <a:solidFill>
                  <a:srgbClr val="00B0F0"/>
                </a:solidFill>
                <a:latin typeface="TimesNewRoman"/>
              </a:rPr>
              <a:t>Yamalı bohça maneviyat *</a:t>
            </a:r>
          </a:p>
          <a:p>
            <a:pPr marL="0" indent="0">
              <a:buNone/>
            </a:pPr>
            <a:endParaRPr lang="tr-TR" sz="1600" dirty="0" smtClean="0">
              <a:latin typeface="TimesNewRoman"/>
            </a:endParaRPr>
          </a:p>
          <a:p>
            <a:r>
              <a:rPr lang="tr-TR" sz="1600" dirty="0" smtClean="0">
                <a:latin typeface="TimesNewRoman"/>
              </a:rPr>
              <a:t>Sosyalleşmek « ben» yaşantısının ayakta tutulmasını sağlar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764704"/>
            <a:ext cx="8568952" cy="936104"/>
          </a:xfrm>
        </p:spPr>
        <p:txBody>
          <a:bodyPr>
            <a:normAutofit fontScale="90000"/>
          </a:bodyPr>
          <a:lstStyle/>
          <a:p>
            <a:pPr marL="274320" lvl="0" indent="-274320" algn="ctr">
              <a:spcBef>
                <a:spcPct val="20000"/>
              </a:spcBef>
            </a:pPr>
            <a:r>
              <a:rPr lang="tr-TR" sz="2900" dirty="0" err="1">
                <a:solidFill>
                  <a:srgbClr val="002060"/>
                </a:solidFill>
                <a:latin typeface="TimesNewRoman"/>
              </a:rPr>
              <a:t>Postmodern</a:t>
            </a:r>
            <a:r>
              <a:rPr lang="tr-TR" sz="2900" dirty="0">
                <a:solidFill>
                  <a:srgbClr val="002060"/>
                </a:solidFill>
                <a:latin typeface="TimesNewRoman"/>
              </a:rPr>
              <a:t> T</a:t>
            </a:r>
            <a:r>
              <a:rPr lang="tr-TR" sz="2900" dirty="0" smtClean="0">
                <a:solidFill>
                  <a:srgbClr val="002060"/>
                </a:solidFill>
                <a:latin typeface="TimesNewRoman"/>
              </a:rPr>
              <a:t>opluluk </a:t>
            </a:r>
            <a:r>
              <a:rPr lang="tr-TR" sz="2900" dirty="0">
                <a:solidFill>
                  <a:srgbClr val="002060"/>
                </a:solidFill>
                <a:latin typeface="TimesNewRoman"/>
              </a:rPr>
              <a:t>K</a:t>
            </a:r>
            <a:r>
              <a:rPr lang="tr-TR" sz="2900" dirty="0" smtClean="0">
                <a:solidFill>
                  <a:srgbClr val="002060"/>
                </a:solidFill>
                <a:latin typeface="TimesNewRoman"/>
              </a:rPr>
              <a:t>avramı </a:t>
            </a:r>
            <a:r>
              <a:rPr lang="tr-TR" sz="2900" dirty="0">
                <a:solidFill>
                  <a:srgbClr val="002060"/>
                </a:solidFill>
                <a:latin typeface="TimesNewRoman"/>
              </a:rPr>
              <a:t/>
            </a:r>
            <a:br>
              <a:rPr lang="tr-TR" sz="2900" dirty="0">
                <a:solidFill>
                  <a:srgbClr val="002060"/>
                </a:solidFill>
                <a:latin typeface="TimesNewRoman"/>
              </a:rPr>
            </a:br>
            <a:r>
              <a:rPr lang="tr-TR" sz="2900" dirty="0">
                <a:solidFill>
                  <a:srgbClr val="C00000"/>
                </a:solidFill>
                <a:latin typeface="TimesNewRoman"/>
              </a:rPr>
              <a:t>Tüketime ikna </a:t>
            </a:r>
            <a:r>
              <a:rPr lang="tr-TR" sz="2900" dirty="0" smtClean="0">
                <a:solidFill>
                  <a:srgbClr val="C00000"/>
                </a:solidFill>
                <a:latin typeface="TimesNewRoman"/>
              </a:rPr>
              <a:t>et</a:t>
            </a:r>
            <a:r>
              <a:rPr lang="tr-TR" sz="2400" dirty="0">
                <a:solidFill>
                  <a:prstClr val="black"/>
                </a:solidFill>
                <a:latin typeface="SouvenirITCbyBT-Light"/>
              </a:rPr>
              <a:t> </a:t>
            </a:r>
            <a:r>
              <a:rPr lang="tr-TR" sz="2400" dirty="0" smtClean="0">
                <a:solidFill>
                  <a:prstClr val="black"/>
                </a:solidFill>
                <a:latin typeface="SouvenirITCbyBT-Light"/>
              </a:rPr>
              <a:t/>
            </a:r>
            <a:br>
              <a:rPr lang="tr-TR" sz="2400" dirty="0" smtClean="0">
                <a:solidFill>
                  <a:prstClr val="black"/>
                </a:solidFill>
                <a:latin typeface="SouvenirITCbyBT-Light"/>
              </a:rPr>
            </a:br>
            <a:r>
              <a:rPr lang="tr-TR" sz="2000" b="1" dirty="0" smtClean="0">
                <a:solidFill>
                  <a:srgbClr val="00B0F0"/>
                </a:solidFill>
                <a:latin typeface="SouvenirITCbyBT-Light"/>
              </a:rPr>
              <a:t>Bireyin </a:t>
            </a:r>
            <a:r>
              <a:rPr lang="tr-TR" sz="2000" b="1" dirty="0">
                <a:solidFill>
                  <a:srgbClr val="00B0F0"/>
                </a:solidFill>
                <a:latin typeface="SouvenirITCbyBT-Light"/>
              </a:rPr>
              <a:t>belli ortak de</a:t>
            </a:r>
            <a:r>
              <a:rPr lang="tr-TR" sz="2000" b="1" dirty="0">
                <a:solidFill>
                  <a:srgbClr val="00B0F0"/>
                </a:solidFill>
                <a:latin typeface="TimesNewRoman"/>
              </a:rPr>
              <a:t>ğ</a:t>
            </a:r>
            <a:r>
              <a:rPr lang="tr-TR" sz="2000" b="1" dirty="0">
                <a:solidFill>
                  <a:srgbClr val="00B0F0"/>
                </a:solidFill>
                <a:latin typeface="SouvenirITCbyBT-Light"/>
              </a:rPr>
              <a:t>erler temelinde ba</a:t>
            </a:r>
            <a:r>
              <a:rPr lang="tr-TR" sz="2000" b="1" dirty="0">
                <a:solidFill>
                  <a:srgbClr val="00B0F0"/>
                </a:solidFill>
                <a:latin typeface="TimesNewRoman"/>
              </a:rPr>
              <a:t>ğ</a:t>
            </a:r>
            <a:r>
              <a:rPr lang="tr-TR" sz="2000" b="1" dirty="0">
                <a:solidFill>
                  <a:srgbClr val="00B0F0"/>
                </a:solidFill>
                <a:latin typeface="SouvenirITCbyBT-Light"/>
              </a:rPr>
              <a:t>l</a:t>
            </a:r>
            <a:r>
              <a:rPr lang="tr-TR" sz="2000" b="1" dirty="0">
                <a:solidFill>
                  <a:srgbClr val="00B0F0"/>
                </a:solidFill>
                <a:latin typeface="TimesNewRoman"/>
              </a:rPr>
              <a:t>ı</a:t>
            </a:r>
            <a:r>
              <a:rPr lang="tr-TR" sz="2000" b="1" dirty="0">
                <a:solidFill>
                  <a:srgbClr val="00B0F0"/>
                </a:solidFill>
                <a:latin typeface="SouvenirITCbyBT-Light"/>
              </a:rPr>
              <a:t>l</a:t>
            </a:r>
            <a:r>
              <a:rPr lang="tr-TR" sz="2000" b="1" dirty="0">
                <a:solidFill>
                  <a:srgbClr val="00B0F0"/>
                </a:solidFill>
                <a:latin typeface="TimesNewRoman"/>
              </a:rPr>
              <a:t>ı</a:t>
            </a:r>
            <a:r>
              <a:rPr lang="tr-TR" sz="2000" b="1" dirty="0">
                <a:solidFill>
                  <a:srgbClr val="00B0F0"/>
                </a:solidFill>
                <a:latin typeface="SouvenirITCbyBT-Light"/>
              </a:rPr>
              <a:t>k duydu</a:t>
            </a:r>
            <a:r>
              <a:rPr lang="tr-TR" sz="2000" b="1" dirty="0">
                <a:solidFill>
                  <a:srgbClr val="00B0F0"/>
                </a:solidFill>
                <a:latin typeface="TimesNewRoman"/>
              </a:rPr>
              <a:t>ğ</a:t>
            </a:r>
            <a:r>
              <a:rPr lang="tr-TR" sz="2000" b="1" dirty="0">
                <a:solidFill>
                  <a:srgbClr val="00B0F0"/>
                </a:solidFill>
                <a:latin typeface="SouvenirITCbyBT-Light"/>
              </a:rPr>
              <a:t>u </a:t>
            </a:r>
            <a:r>
              <a:rPr lang="tr-TR" sz="2000" b="1" dirty="0" smtClean="0">
                <a:solidFill>
                  <a:srgbClr val="00B0F0"/>
                </a:solidFill>
                <a:latin typeface="SouvenirITCbyBT-Light"/>
              </a:rPr>
              <a:t>topluluklar*</a:t>
            </a:r>
            <a:endParaRPr lang="tr-TR" sz="2000" b="1" dirty="0">
              <a:solidFill>
                <a:srgbClr val="00B0F0"/>
              </a:solidFill>
            </a:endParaRPr>
          </a:p>
        </p:txBody>
      </p:sp>
      <p:sp>
        <p:nvSpPr>
          <p:cNvPr id="3" name="İçerik Yer Tutucusu 2"/>
          <p:cNvSpPr>
            <a:spLocks noGrp="1"/>
          </p:cNvSpPr>
          <p:nvPr>
            <p:ph sz="half" idx="1"/>
          </p:nvPr>
        </p:nvSpPr>
        <p:spPr>
          <a:xfrm>
            <a:off x="251520" y="1916832"/>
            <a:ext cx="8784976" cy="4438093"/>
          </a:xfrm>
        </p:spPr>
        <p:txBody>
          <a:bodyPr>
            <a:normAutofit/>
          </a:bodyPr>
          <a:lstStyle/>
          <a:p>
            <a:pPr lvl="0">
              <a:buClr>
                <a:srgbClr val="0BD0D9"/>
              </a:buClr>
            </a:pPr>
            <a:r>
              <a:rPr lang="tr-TR" sz="2400" b="1" dirty="0" smtClean="0">
                <a:solidFill>
                  <a:srgbClr val="002060"/>
                </a:solidFill>
                <a:latin typeface="SouvenirITCbyBT-Light"/>
              </a:rPr>
              <a:t>Topluluk</a:t>
            </a:r>
            <a:r>
              <a:rPr lang="tr-TR" sz="2400" dirty="0" smtClean="0">
                <a:solidFill>
                  <a:srgbClr val="002060"/>
                </a:solidFill>
                <a:latin typeface="SouvenirITCbyBT-Light"/>
              </a:rPr>
              <a:t> </a:t>
            </a:r>
            <a:r>
              <a:rPr lang="tr-TR" sz="2400" dirty="0" smtClean="0">
                <a:latin typeface="SouvenirITCbyBT-Light"/>
              </a:rPr>
              <a:t>bireyin </a:t>
            </a:r>
            <a:r>
              <a:rPr lang="tr-TR" sz="2400" dirty="0">
                <a:latin typeface="SouvenirITCbyBT-Light"/>
              </a:rPr>
              <a:t>tüketim davranışları üzerinde </a:t>
            </a:r>
            <a:r>
              <a:rPr lang="tr-TR" sz="2400" dirty="0">
                <a:solidFill>
                  <a:schemeClr val="tx1">
                    <a:lumMod val="65000"/>
                    <a:lumOff val="35000"/>
                  </a:schemeClr>
                </a:solidFill>
                <a:latin typeface="SouvenirITCbyBT-Light"/>
              </a:rPr>
              <a:t>belirleyici ve </a:t>
            </a:r>
            <a:r>
              <a:rPr lang="tr-TR" sz="2400" b="1" dirty="0">
                <a:solidFill>
                  <a:srgbClr val="002060"/>
                </a:solidFill>
                <a:latin typeface="SouvenirITCbyBT-Light"/>
              </a:rPr>
              <a:t>etkileyici bir rol </a:t>
            </a:r>
            <a:r>
              <a:rPr lang="tr-TR" sz="2400" b="1" dirty="0" smtClean="0">
                <a:solidFill>
                  <a:srgbClr val="002060"/>
                </a:solidFill>
                <a:latin typeface="SouvenirITCbyBT-Light"/>
              </a:rPr>
              <a:t>üstlenmektedir</a:t>
            </a:r>
          </a:p>
          <a:p>
            <a:pPr marL="0" lvl="0" indent="0">
              <a:buClr>
                <a:srgbClr val="0BD0D9"/>
              </a:buClr>
              <a:buNone/>
            </a:pPr>
            <a:endParaRPr lang="tr-TR" sz="2400" dirty="0">
              <a:solidFill>
                <a:schemeClr val="tx1">
                  <a:lumMod val="65000"/>
                  <a:lumOff val="35000"/>
                </a:schemeClr>
              </a:solidFill>
              <a:latin typeface="SouvenirITCbyBT-Light"/>
            </a:endParaRPr>
          </a:p>
          <a:p>
            <a:pPr lvl="0">
              <a:buClr>
                <a:srgbClr val="0BD0D9"/>
              </a:buClr>
            </a:pPr>
            <a:r>
              <a:rPr lang="tr-TR" sz="2400" dirty="0">
                <a:solidFill>
                  <a:prstClr val="black"/>
                </a:solidFill>
                <a:latin typeface="TimesNewRoman"/>
              </a:rPr>
              <a:t>İ</a:t>
            </a:r>
            <a:r>
              <a:rPr lang="tr-TR" sz="2400" dirty="0">
                <a:solidFill>
                  <a:prstClr val="black"/>
                </a:solidFill>
                <a:latin typeface="SouvenirITCbyBT-Light"/>
              </a:rPr>
              <a:t>maj </a:t>
            </a:r>
            <a:endParaRPr lang="tr-TR" sz="2400" dirty="0" smtClean="0">
              <a:solidFill>
                <a:prstClr val="black"/>
              </a:solidFill>
              <a:latin typeface="SouvenirITCbyBT-Light"/>
            </a:endParaRPr>
          </a:p>
          <a:p>
            <a:pPr lvl="0">
              <a:buClr>
                <a:srgbClr val="0BD0D9"/>
              </a:buClr>
            </a:pPr>
            <a:r>
              <a:rPr lang="tr-TR" sz="2400" dirty="0">
                <a:solidFill>
                  <a:prstClr val="black"/>
                </a:solidFill>
                <a:latin typeface="SouvenirITCbyBT-Light"/>
              </a:rPr>
              <a:t>S</a:t>
            </a:r>
            <a:r>
              <a:rPr lang="tr-TR" sz="2400" dirty="0" smtClean="0">
                <a:solidFill>
                  <a:prstClr val="black"/>
                </a:solidFill>
                <a:latin typeface="SouvenirITCbyBT-Light"/>
              </a:rPr>
              <a:t>anal gerçekli</a:t>
            </a:r>
            <a:r>
              <a:rPr lang="tr-TR" sz="2400" dirty="0">
                <a:solidFill>
                  <a:prstClr val="black"/>
                </a:solidFill>
                <a:latin typeface="TimesNewRoman"/>
              </a:rPr>
              <a:t>k</a:t>
            </a:r>
            <a:endParaRPr lang="tr-TR" sz="2400" dirty="0" smtClean="0">
              <a:solidFill>
                <a:prstClr val="black"/>
              </a:solidFill>
              <a:latin typeface="SouvenirITCbyBT-Light"/>
            </a:endParaRPr>
          </a:p>
          <a:p>
            <a:pPr lvl="0">
              <a:buClr>
                <a:srgbClr val="0BD0D9"/>
              </a:buClr>
            </a:pPr>
            <a:r>
              <a:rPr lang="tr-TR" sz="2400" dirty="0" smtClean="0">
                <a:solidFill>
                  <a:prstClr val="black"/>
                </a:solidFill>
                <a:latin typeface="SouvenirITCbyBT-Light"/>
              </a:rPr>
              <a:t>Ürünlerin</a:t>
            </a:r>
            <a:r>
              <a:rPr lang="tr-TR" sz="2400" dirty="0">
                <a:solidFill>
                  <a:prstClr val="black"/>
                </a:solidFill>
                <a:latin typeface="SouvenirITCbyBT-Light"/>
              </a:rPr>
              <a:t> </a:t>
            </a:r>
            <a:r>
              <a:rPr lang="tr-TR" sz="2400" dirty="0" smtClean="0">
                <a:solidFill>
                  <a:prstClr val="black"/>
                </a:solidFill>
                <a:latin typeface="SouvenirITCbyBT-Light"/>
              </a:rPr>
              <a:t>yararlarından </a:t>
            </a:r>
            <a:r>
              <a:rPr lang="tr-TR" sz="2400" dirty="0">
                <a:solidFill>
                  <a:prstClr val="black"/>
                </a:solidFill>
                <a:latin typeface="SouvenirITCbyBT-Light"/>
              </a:rPr>
              <a:t>ziyade</a:t>
            </a:r>
            <a:r>
              <a:rPr lang="tr-TR" sz="2400" dirty="0" smtClean="0">
                <a:solidFill>
                  <a:prstClr val="black"/>
                </a:solidFill>
                <a:latin typeface="SouvenirITCbyBT-Light"/>
              </a:rPr>
              <a:t> fonksiyonel durumu </a:t>
            </a:r>
          </a:p>
          <a:p>
            <a:pPr lvl="0">
              <a:buClr>
                <a:srgbClr val="0BD0D9"/>
              </a:buClr>
            </a:pPr>
            <a:r>
              <a:rPr lang="tr-TR" sz="2400" dirty="0" smtClean="0">
                <a:solidFill>
                  <a:srgbClr val="0070C0"/>
                </a:solidFill>
                <a:latin typeface="SouvenirITCbyBT-Light"/>
              </a:rPr>
              <a:t>Topluluğun ve Tüketicinin </a:t>
            </a:r>
            <a:r>
              <a:rPr lang="tr-TR" sz="2400" dirty="0">
                <a:solidFill>
                  <a:srgbClr val="0070C0"/>
                </a:solidFill>
                <a:latin typeface="SouvenirITCbyBT-Light"/>
              </a:rPr>
              <a:t>kim </a:t>
            </a:r>
            <a:r>
              <a:rPr lang="tr-TR" sz="2400" dirty="0" smtClean="0">
                <a:solidFill>
                  <a:srgbClr val="0070C0"/>
                </a:solidFill>
                <a:latin typeface="SouvenirITCbyBT-Light"/>
              </a:rPr>
              <a:t>oldu</a:t>
            </a:r>
            <a:r>
              <a:rPr lang="tr-TR" sz="2400" dirty="0" smtClean="0">
                <a:solidFill>
                  <a:srgbClr val="0070C0"/>
                </a:solidFill>
                <a:latin typeface="TimesNewRoman"/>
              </a:rPr>
              <a:t>ğ</a:t>
            </a:r>
            <a:r>
              <a:rPr lang="tr-TR" sz="2400" dirty="0" smtClean="0">
                <a:solidFill>
                  <a:srgbClr val="0070C0"/>
                </a:solidFill>
                <a:latin typeface="SouvenirITCbyBT-Light"/>
              </a:rPr>
              <a:t>u*</a:t>
            </a:r>
          </a:p>
          <a:p>
            <a:pPr marL="0" lvl="0" indent="0">
              <a:buClr>
                <a:srgbClr val="0BD0D9"/>
              </a:buClr>
              <a:buNone/>
            </a:pPr>
            <a:endParaRPr lang="tr-TR" sz="2400" dirty="0">
              <a:solidFill>
                <a:prstClr val="black"/>
              </a:solidFill>
              <a:latin typeface="SouvenirITCbyBT-Light"/>
            </a:endParaRPr>
          </a:p>
          <a:p>
            <a:pPr lvl="0">
              <a:buClr>
                <a:srgbClr val="0BD0D9"/>
              </a:buClr>
            </a:pPr>
            <a:r>
              <a:rPr lang="tr-TR" sz="2400" dirty="0" smtClean="0">
                <a:solidFill>
                  <a:prstClr val="black"/>
                </a:solidFill>
                <a:latin typeface="SouvenirITCbyBT-Light"/>
              </a:rPr>
              <a:t>Günümüz </a:t>
            </a:r>
            <a:r>
              <a:rPr lang="tr-TR" sz="2400" dirty="0" err="1">
                <a:solidFill>
                  <a:prstClr val="black"/>
                </a:solidFill>
                <a:latin typeface="SouvenirITCbyBT-Light"/>
              </a:rPr>
              <a:t>postmodern</a:t>
            </a:r>
            <a:r>
              <a:rPr lang="tr-TR" sz="2400" dirty="0">
                <a:solidFill>
                  <a:prstClr val="black"/>
                </a:solidFill>
                <a:latin typeface="SouvenirITCbyBT-Light"/>
              </a:rPr>
              <a:t> pazarlama anlay</a:t>
            </a:r>
            <a:r>
              <a:rPr lang="tr-TR" sz="2400" dirty="0">
                <a:solidFill>
                  <a:prstClr val="black"/>
                </a:solidFill>
                <a:latin typeface="TimesNewRoman"/>
              </a:rPr>
              <a:t>ışı</a:t>
            </a:r>
            <a:r>
              <a:rPr lang="tr-TR" sz="2400" dirty="0">
                <a:solidFill>
                  <a:prstClr val="black"/>
                </a:solidFill>
                <a:latin typeface="SouvenirITCbyBT-Light"/>
              </a:rPr>
              <a:t>nda kitlesel pazarlama yerini </a:t>
            </a:r>
            <a:r>
              <a:rPr lang="tr-TR" sz="2400" dirty="0">
                <a:solidFill>
                  <a:srgbClr val="0070C0"/>
                </a:solidFill>
                <a:latin typeface="SouvenirITCbyBT-Light"/>
              </a:rPr>
              <a:t>topluluk </a:t>
            </a:r>
            <a:r>
              <a:rPr lang="tr-TR" sz="2400" dirty="0" smtClean="0">
                <a:solidFill>
                  <a:srgbClr val="0070C0"/>
                </a:solidFill>
                <a:latin typeface="SouvenirITCbyBT-Light"/>
              </a:rPr>
              <a:t>pazarlamas</a:t>
            </a:r>
            <a:r>
              <a:rPr lang="tr-TR" sz="2400" dirty="0" smtClean="0">
                <a:solidFill>
                  <a:srgbClr val="0070C0"/>
                </a:solidFill>
                <a:latin typeface="TimesNewRoman"/>
              </a:rPr>
              <a:t>ı</a:t>
            </a:r>
            <a:r>
              <a:rPr lang="tr-TR" sz="2400" dirty="0">
                <a:solidFill>
                  <a:srgbClr val="0070C0"/>
                </a:solidFill>
                <a:latin typeface="SouvenirITCbyBT-Light"/>
              </a:rPr>
              <a:t> </a:t>
            </a:r>
            <a:r>
              <a:rPr lang="tr-TR" sz="2400" dirty="0" smtClean="0">
                <a:solidFill>
                  <a:srgbClr val="0070C0"/>
                </a:solidFill>
                <a:latin typeface="SouvenirITCbyBT-Light"/>
              </a:rPr>
              <a:t>almıştır*</a:t>
            </a:r>
            <a:endParaRPr lang="tr-TR" sz="2400" dirty="0">
              <a:solidFill>
                <a:srgbClr val="0070C0"/>
              </a:solidFill>
              <a:latin typeface="SouvenirITCbyBT-Light"/>
            </a:endParaRPr>
          </a:p>
          <a:p>
            <a:endParaRPr lang="tr-TR" dirty="0"/>
          </a:p>
        </p:txBody>
      </p:sp>
    </p:spTree>
    <p:extLst>
      <p:ext uri="{BB962C8B-B14F-4D97-AF65-F5344CB8AC3E}">
        <p14:creationId xmlns:p14="http://schemas.microsoft.com/office/powerpoint/2010/main" val="3975803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60648"/>
            <a:ext cx="8435280" cy="720080"/>
          </a:xfrm>
        </p:spPr>
        <p:txBody>
          <a:bodyPr>
            <a:normAutofit fontScale="90000"/>
          </a:bodyPr>
          <a:lstStyle/>
          <a:p>
            <a:pPr marL="274320" lvl="0" indent="-274320" algn="ctr">
              <a:spcBef>
                <a:spcPct val="20000"/>
              </a:spcBef>
            </a:pPr>
            <a:r>
              <a:rPr lang="tr-TR" sz="2800" b="1" dirty="0">
                <a:solidFill>
                  <a:srgbClr val="002060"/>
                </a:solidFill>
                <a:latin typeface="TimesNewRoman"/>
              </a:rPr>
              <a:t>P</a:t>
            </a:r>
            <a:r>
              <a:rPr lang="tr-TR" sz="2800" b="1" dirty="0" smtClean="0">
                <a:solidFill>
                  <a:srgbClr val="002060"/>
                </a:solidFill>
                <a:latin typeface="TimesNewRoman"/>
              </a:rPr>
              <a:t>azarlama </a:t>
            </a:r>
            <a:r>
              <a:rPr lang="tr-TR" sz="2800" b="1" dirty="0">
                <a:solidFill>
                  <a:srgbClr val="002060"/>
                </a:solidFill>
                <a:latin typeface="TimesNewRoman"/>
              </a:rPr>
              <a:t>Y</a:t>
            </a:r>
            <a:r>
              <a:rPr lang="tr-TR" sz="2800" b="1" dirty="0" smtClean="0">
                <a:solidFill>
                  <a:srgbClr val="002060"/>
                </a:solidFill>
                <a:latin typeface="TimesNewRoman"/>
              </a:rPr>
              <a:t>aklaşımları</a:t>
            </a:r>
            <a:r>
              <a:rPr lang="tr-TR" sz="2800" dirty="0" smtClean="0">
                <a:solidFill>
                  <a:srgbClr val="002060"/>
                </a:solidFill>
                <a:latin typeface="TimesNewRoman"/>
              </a:rPr>
              <a:t/>
            </a:r>
            <a:br>
              <a:rPr lang="tr-TR" sz="2800" dirty="0" smtClean="0">
                <a:solidFill>
                  <a:srgbClr val="002060"/>
                </a:solidFill>
                <a:latin typeface="TimesNewRoman"/>
              </a:rPr>
            </a:br>
            <a:endParaRPr lang="tr-TR" sz="2200" dirty="0">
              <a:solidFill>
                <a:srgbClr val="C00000"/>
              </a:solidFill>
              <a:latin typeface="TimesNewRoman"/>
            </a:endParaRPr>
          </a:p>
        </p:txBody>
      </p:sp>
      <p:sp>
        <p:nvSpPr>
          <p:cNvPr id="3" name="İçerik Yer Tutucusu 2"/>
          <p:cNvSpPr>
            <a:spLocks noGrp="1"/>
          </p:cNvSpPr>
          <p:nvPr>
            <p:ph idx="1"/>
          </p:nvPr>
        </p:nvSpPr>
        <p:spPr>
          <a:xfrm>
            <a:off x="251520" y="980728"/>
            <a:ext cx="8784976" cy="5688632"/>
          </a:xfrm>
        </p:spPr>
        <p:txBody>
          <a:bodyPr>
            <a:normAutofit fontScale="70000" lnSpcReduction="20000"/>
          </a:bodyPr>
          <a:lstStyle/>
          <a:p>
            <a:pPr marL="0" lvl="0" indent="0">
              <a:buClr>
                <a:srgbClr val="0BD0D9"/>
              </a:buClr>
              <a:buNone/>
            </a:pPr>
            <a:r>
              <a:rPr lang="tr-TR" b="1" dirty="0">
                <a:solidFill>
                  <a:srgbClr val="C00000"/>
                </a:solidFill>
                <a:latin typeface="TimesNewRoman"/>
              </a:rPr>
              <a:t>Ürün odaklı pazarlama </a:t>
            </a:r>
            <a:r>
              <a:rPr lang="tr-TR" b="1" dirty="0" smtClean="0">
                <a:solidFill>
                  <a:srgbClr val="C00000"/>
                </a:solidFill>
                <a:latin typeface="TimesNewRoman"/>
              </a:rPr>
              <a:t>yaklaşımı</a:t>
            </a:r>
            <a:endParaRPr lang="tr-TR" dirty="0" smtClean="0">
              <a:solidFill>
                <a:prstClr val="black"/>
              </a:solidFill>
              <a:latin typeface="TimesNewRoman"/>
            </a:endParaRPr>
          </a:p>
          <a:p>
            <a:pPr marL="0" lvl="0" indent="0">
              <a:buClr>
                <a:srgbClr val="0BD0D9"/>
              </a:buClr>
              <a:buNone/>
            </a:pPr>
            <a:r>
              <a:rPr lang="tr-TR" sz="2300" b="1" dirty="0" smtClean="0">
                <a:solidFill>
                  <a:prstClr val="black"/>
                </a:solidFill>
                <a:latin typeface="TimesNewRoman"/>
              </a:rPr>
              <a:t>-« İyi </a:t>
            </a:r>
            <a:r>
              <a:rPr lang="tr-TR" sz="2300" b="1" dirty="0">
                <a:solidFill>
                  <a:prstClr val="black"/>
                </a:solidFill>
                <a:latin typeface="TimesNewRoman"/>
              </a:rPr>
              <a:t>mal kendini sattırır» </a:t>
            </a:r>
            <a:endParaRPr lang="tr-TR" sz="2300" b="1" dirty="0" smtClean="0">
              <a:solidFill>
                <a:prstClr val="black"/>
              </a:solidFill>
              <a:latin typeface="TimesNewRoman"/>
            </a:endParaRPr>
          </a:p>
          <a:p>
            <a:pPr marL="0" lvl="0" indent="0">
              <a:buClr>
                <a:srgbClr val="0BD0D9"/>
              </a:buClr>
              <a:buNone/>
            </a:pPr>
            <a:r>
              <a:rPr lang="tr-TR" sz="2300" dirty="0" smtClean="0">
                <a:latin typeface="TimesNewRoman"/>
              </a:rPr>
              <a:t>-Üretim yöneticileri ve </a:t>
            </a:r>
            <a:r>
              <a:rPr lang="tr-TR" sz="2300" dirty="0">
                <a:latin typeface="TimesNewRoman"/>
              </a:rPr>
              <a:t>mühendisler işletme yönetiminde hakim bir role sahiptirler </a:t>
            </a:r>
            <a:endParaRPr lang="tr-TR" sz="2300" dirty="0" smtClean="0">
              <a:latin typeface="TimesNewRoman"/>
            </a:endParaRPr>
          </a:p>
          <a:p>
            <a:pPr marL="0" indent="0">
              <a:buNone/>
            </a:pPr>
            <a:r>
              <a:rPr lang="tr-TR" sz="2300" b="1" dirty="0" smtClean="0">
                <a:latin typeface="TimesNewRoman"/>
              </a:rPr>
              <a:t>-Fiyatlar üretim veya </a:t>
            </a:r>
            <a:r>
              <a:rPr lang="tr-TR" sz="2300" b="1" dirty="0">
                <a:latin typeface="TimesNewRoman"/>
              </a:rPr>
              <a:t>finansman bölümlerince </a:t>
            </a:r>
            <a:r>
              <a:rPr lang="tr-TR" sz="2300" b="1" dirty="0" smtClean="0">
                <a:latin typeface="TimesNewRoman"/>
              </a:rPr>
              <a:t>belirlenir</a:t>
            </a:r>
          </a:p>
          <a:p>
            <a:pPr marL="0" indent="0">
              <a:buNone/>
            </a:pPr>
            <a:r>
              <a:rPr lang="tr-TR" sz="2300" dirty="0" smtClean="0">
                <a:latin typeface="TimesNewRoman"/>
              </a:rPr>
              <a:t>-Pasif </a:t>
            </a:r>
            <a:r>
              <a:rPr lang="tr-TR" sz="2300" dirty="0">
                <a:latin typeface="TimesNewRoman"/>
              </a:rPr>
              <a:t>bir satış bölümü mevcuttur. </a:t>
            </a:r>
            <a:endParaRPr lang="tr-TR" sz="2300" dirty="0" smtClean="0">
              <a:latin typeface="TimesNewRoman"/>
            </a:endParaRPr>
          </a:p>
          <a:p>
            <a:pPr lvl="0">
              <a:buClr>
                <a:srgbClr val="0BD0D9"/>
              </a:buClr>
            </a:pPr>
            <a:endParaRPr lang="tr-TR" dirty="0">
              <a:latin typeface="SouvenirITCbyBT-Light"/>
            </a:endParaRPr>
          </a:p>
          <a:p>
            <a:pPr lvl="0">
              <a:buClr>
                <a:srgbClr val="0BD0D9"/>
              </a:buClr>
            </a:pPr>
            <a:endParaRPr lang="tr-TR" dirty="0">
              <a:latin typeface="SouvenirITCbyBT-Light"/>
            </a:endParaRPr>
          </a:p>
          <a:p>
            <a:pPr marL="0" lvl="0" indent="0">
              <a:buClr>
                <a:srgbClr val="0BD0D9"/>
              </a:buClr>
              <a:buNone/>
            </a:pPr>
            <a:r>
              <a:rPr lang="tr-TR" sz="2900" b="1" dirty="0" smtClean="0">
                <a:solidFill>
                  <a:srgbClr val="00B0F0"/>
                </a:solidFill>
                <a:latin typeface="Times New Roman" panose="02020603050405020304" pitchFamily="18" charset="0"/>
                <a:cs typeface="Times New Roman" panose="02020603050405020304" pitchFamily="18" charset="0"/>
              </a:rPr>
              <a:t>  </a:t>
            </a:r>
            <a:r>
              <a:rPr lang="tr-TR" sz="2900" b="1" dirty="0" smtClean="0">
                <a:solidFill>
                  <a:srgbClr val="00B050"/>
                </a:solidFill>
                <a:latin typeface="Times New Roman" panose="02020603050405020304" pitchFamily="18" charset="0"/>
                <a:cs typeface="Times New Roman" panose="02020603050405020304" pitchFamily="18" charset="0"/>
              </a:rPr>
              <a:t>Satış </a:t>
            </a:r>
            <a:r>
              <a:rPr lang="tr-TR" sz="2900" b="1" dirty="0">
                <a:solidFill>
                  <a:srgbClr val="00B050"/>
                </a:solidFill>
                <a:latin typeface="Times New Roman" panose="02020603050405020304" pitchFamily="18" charset="0"/>
                <a:cs typeface="Times New Roman" panose="02020603050405020304" pitchFamily="18" charset="0"/>
              </a:rPr>
              <a:t>odaklı pazarlama Yaklaşımı</a:t>
            </a:r>
            <a:endParaRPr lang="tr-TR" sz="2900" b="1" dirty="0">
              <a:solidFill>
                <a:srgbClr val="00B050"/>
              </a:solidFill>
              <a:latin typeface="SouvenirITCbyBT-Light"/>
            </a:endParaRPr>
          </a:p>
          <a:p>
            <a:pPr marL="0" lvl="0" indent="0">
              <a:buClr>
                <a:srgbClr val="0BD0D9"/>
              </a:buClr>
              <a:buNone/>
            </a:pPr>
            <a:r>
              <a:rPr lang="tr-TR" sz="2300" dirty="0" smtClean="0">
                <a:latin typeface="SouvenirITCbyBT-Light"/>
              </a:rPr>
              <a:t>-As</a:t>
            </a:r>
            <a:r>
              <a:rPr lang="tr-TR" sz="2300" dirty="0" smtClean="0">
                <a:latin typeface="TimesNewRoman"/>
              </a:rPr>
              <a:t>ı</a:t>
            </a:r>
            <a:r>
              <a:rPr lang="tr-TR" sz="2300" dirty="0" smtClean="0">
                <a:latin typeface="SouvenirITCbyBT-Light"/>
              </a:rPr>
              <a:t>l problem </a:t>
            </a:r>
            <a:r>
              <a:rPr lang="tr-TR" sz="2300" dirty="0">
                <a:latin typeface="SouvenirITCbyBT-Light"/>
              </a:rPr>
              <a:t>üretmek ya da üreterek büyümek de</a:t>
            </a:r>
            <a:r>
              <a:rPr lang="tr-TR" sz="2300" dirty="0">
                <a:latin typeface="TimesNewRoman"/>
              </a:rPr>
              <a:t>ğ</a:t>
            </a:r>
            <a:r>
              <a:rPr lang="tr-TR" sz="2300" dirty="0">
                <a:latin typeface="SouvenirITCbyBT-Light"/>
              </a:rPr>
              <a:t>il, </a:t>
            </a:r>
            <a:endParaRPr lang="tr-TR" sz="2300" dirty="0">
              <a:solidFill>
                <a:prstClr val="black"/>
              </a:solidFill>
              <a:latin typeface="SouvenirITCbyBT-Light"/>
            </a:endParaRPr>
          </a:p>
          <a:p>
            <a:pPr marL="0" lvl="0" indent="0">
              <a:buClr>
                <a:srgbClr val="0BD0D9"/>
              </a:buClr>
              <a:buNone/>
            </a:pPr>
            <a:r>
              <a:rPr lang="tr-TR" sz="2300" b="1" dirty="0" smtClean="0">
                <a:solidFill>
                  <a:prstClr val="black"/>
                </a:solidFill>
                <a:latin typeface="SouvenirITCbyBT-Light"/>
              </a:rPr>
              <a:t>-Üretilen </a:t>
            </a:r>
            <a:r>
              <a:rPr lang="tr-TR" sz="2300" b="1" dirty="0">
                <a:solidFill>
                  <a:prstClr val="black"/>
                </a:solidFill>
                <a:latin typeface="SouvenirITCbyBT-Light"/>
              </a:rPr>
              <a:t>ç</a:t>
            </a:r>
            <a:r>
              <a:rPr lang="tr-TR" sz="2300" b="1" dirty="0">
                <a:solidFill>
                  <a:prstClr val="black"/>
                </a:solidFill>
                <a:latin typeface="TimesNewRoman"/>
              </a:rPr>
              <a:t>ı</a:t>
            </a:r>
            <a:r>
              <a:rPr lang="tr-TR" sz="2300" b="1" dirty="0">
                <a:solidFill>
                  <a:prstClr val="black"/>
                </a:solidFill>
                <a:latin typeface="SouvenirITCbyBT-Light"/>
              </a:rPr>
              <a:t>kt</a:t>
            </a:r>
            <a:r>
              <a:rPr lang="tr-TR" sz="2300" b="1" dirty="0">
                <a:solidFill>
                  <a:prstClr val="black"/>
                </a:solidFill>
                <a:latin typeface="TimesNewRoman"/>
              </a:rPr>
              <a:t>ı</a:t>
            </a:r>
            <a:r>
              <a:rPr lang="tr-TR" sz="2300" b="1" dirty="0">
                <a:solidFill>
                  <a:prstClr val="black"/>
                </a:solidFill>
                <a:latin typeface="SouvenirITCbyBT-Light"/>
              </a:rPr>
              <a:t>n</a:t>
            </a:r>
            <a:r>
              <a:rPr lang="tr-TR" sz="2300" b="1" dirty="0">
                <a:solidFill>
                  <a:prstClr val="black"/>
                </a:solidFill>
                <a:latin typeface="TimesNewRoman"/>
              </a:rPr>
              <a:t>ı</a:t>
            </a:r>
            <a:r>
              <a:rPr lang="tr-TR" sz="2300" b="1" dirty="0">
                <a:solidFill>
                  <a:prstClr val="black"/>
                </a:solidFill>
                <a:latin typeface="SouvenirITCbyBT-Light"/>
              </a:rPr>
              <a:t>n </a:t>
            </a:r>
            <a:r>
              <a:rPr lang="tr-TR" sz="2300" b="1" dirty="0" smtClean="0">
                <a:solidFill>
                  <a:prstClr val="black"/>
                </a:solidFill>
                <a:latin typeface="SouvenirITCbyBT-Light"/>
              </a:rPr>
              <a:t>sat</a:t>
            </a:r>
            <a:r>
              <a:rPr lang="tr-TR" sz="2300" b="1" dirty="0" smtClean="0">
                <a:solidFill>
                  <a:prstClr val="black"/>
                </a:solidFill>
                <a:latin typeface="TimesNewRoman"/>
              </a:rPr>
              <a:t>ı</a:t>
            </a:r>
            <a:r>
              <a:rPr lang="tr-TR" sz="2300" b="1" dirty="0" smtClean="0">
                <a:solidFill>
                  <a:prstClr val="black"/>
                </a:solidFill>
                <a:latin typeface="SouvenirITCbyBT-Light"/>
              </a:rPr>
              <a:t>lmas</a:t>
            </a:r>
            <a:r>
              <a:rPr lang="tr-TR" sz="2300" b="1" dirty="0" smtClean="0">
                <a:solidFill>
                  <a:prstClr val="black"/>
                </a:solidFill>
                <a:latin typeface="TimesNewRoman"/>
              </a:rPr>
              <a:t>ı problemi mevcut</a:t>
            </a:r>
            <a:endParaRPr lang="tr-TR" sz="2300" b="1" dirty="0">
              <a:solidFill>
                <a:prstClr val="black"/>
              </a:solidFill>
              <a:latin typeface="TimesNewRoman"/>
            </a:endParaRPr>
          </a:p>
          <a:p>
            <a:pPr marL="0" lvl="0" indent="0">
              <a:buClr>
                <a:srgbClr val="0BD0D9"/>
              </a:buClr>
              <a:buNone/>
            </a:pPr>
            <a:r>
              <a:rPr lang="tr-TR" sz="2300" dirty="0" smtClean="0">
                <a:solidFill>
                  <a:prstClr val="black"/>
                </a:solidFill>
                <a:latin typeface="SouvenirITCbyBT-Light"/>
              </a:rPr>
              <a:t>-Sadece </a:t>
            </a:r>
            <a:r>
              <a:rPr lang="tr-TR" sz="2300" dirty="0">
                <a:solidFill>
                  <a:prstClr val="black"/>
                </a:solidFill>
                <a:latin typeface="SouvenirITCbyBT-Light"/>
              </a:rPr>
              <a:t>iyi ürün üretmek pazar ba</a:t>
            </a:r>
            <a:r>
              <a:rPr lang="tr-TR" sz="2300" dirty="0">
                <a:solidFill>
                  <a:prstClr val="black"/>
                </a:solidFill>
                <a:latin typeface="TimesNewRoman"/>
              </a:rPr>
              <a:t>ş</a:t>
            </a:r>
            <a:r>
              <a:rPr lang="tr-TR" sz="2300" dirty="0">
                <a:solidFill>
                  <a:prstClr val="black"/>
                </a:solidFill>
                <a:latin typeface="SouvenirITCbyBT-Light"/>
              </a:rPr>
              <a:t>ar</a:t>
            </a:r>
            <a:r>
              <a:rPr lang="tr-TR" sz="2300" dirty="0">
                <a:solidFill>
                  <a:prstClr val="black"/>
                </a:solidFill>
                <a:latin typeface="TimesNewRoman"/>
              </a:rPr>
              <a:t>ı</a:t>
            </a:r>
            <a:r>
              <a:rPr lang="tr-TR" sz="2300" dirty="0">
                <a:solidFill>
                  <a:prstClr val="black"/>
                </a:solidFill>
                <a:latin typeface="SouvenirITCbyBT-Light"/>
              </a:rPr>
              <a:t>s</a:t>
            </a:r>
            <a:r>
              <a:rPr lang="tr-TR" sz="2300" dirty="0">
                <a:solidFill>
                  <a:prstClr val="black"/>
                </a:solidFill>
                <a:latin typeface="TimesNewRoman"/>
              </a:rPr>
              <a:t>ı</a:t>
            </a:r>
            <a:r>
              <a:rPr lang="tr-TR" sz="2300" dirty="0">
                <a:solidFill>
                  <a:prstClr val="black"/>
                </a:solidFill>
                <a:latin typeface="SouvenirITCbyBT-Light"/>
              </a:rPr>
              <a:t>n</a:t>
            </a:r>
            <a:r>
              <a:rPr lang="tr-TR" sz="2300" dirty="0">
                <a:solidFill>
                  <a:prstClr val="black"/>
                </a:solidFill>
                <a:latin typeface="TimesNewRoman"/>
              </a:rPr>
              <a:t>ı </a:t>
            </a:r>
            <a:r>
              <a:rPr lang="tr-TR" sz="2300" dirty="0">
                <a:solidFill>
                  <a:prstClr val="black"/>
                </a:solidFill>
                <a:latin typeface="SouvenirITCbyBT-Light"/>
              </a:rPr>
              <a:t>getirmeye yetmemektedir</a:t>
            </a:r>
            <a:r>
              <a:rPr lang="tr-TR" sz="2300" dirty="0" smtClean="0">
                <a:solidFill>
                  <a:prstClr val="black"/>
                </a:solidFill>
                <a:latin typeface="SouvenirITCbyBT-Light"/>
              </a:rPr>
              <a:t>.</a:t>
            </a:r>
            <a:endParaRPr lang="tr-TR" sz="2300" dirty="0">
              <a:solidFill>
                <a:prstClr val="black"/>
              </a:solidFill>
              <a:latin typeface="SouvenirITCbyBT-Light"/>
            </a:endParaRPr>
          </a:p>
          <a:p>
            <a:pPr marL="0" lvl="0" indent="0">
              <a:buClr>
                <a:srgbClr val="0BD0D9"/>
              </a:buClr>
              <a:buNone/>
            </a:pPr>
            <a:r>
              <a:rPr lang="tr-TR" sz="2300" dirty="0" smtClean="0">
                <a:solidFill>
                  <a:prstClr val="black"/>
                </a:solidFill>
                <a:latin typeface="SouvenirITCbyBT-Light"/>
              </a:rPr>
              <a:t>-Sat</a:t>
            </a:r>
            <a:r>
              <a:rPr lang="tr-TR" sz="2300" dirty="0" smtClean="0">
                <a:solidFill>
                  <a:prstClr val="black"/>
                </a:solidFill>
                <a:latin typeface="TimesNewRoman"/>
              </a:rPr>
              <a:t>ış </a:t>
            </a:r>
            <a:r>
              <a:rPr lang="tr-TR" sz="2300" dirty="0" smtClean="0">
                <a:solidFill>
                  <a:prstClr val="black"/>
                </a:solidFill>
                <a:latin typeface="SouvenirITCbyBT-Light"/>
              </a:rPr>
              <a:t>yöneticileri </a:t>
            </a:r>
            <a:r>
              <a:rPr lang="tr-TR" sz="2300" dirty="0" smtClean="0">
                <a:solidFill>
                  <a:prstClr val="black"/>
                </a:solidFill>
                <a:latin typeface="TimesNewRoman"/>
              </a:rPr>
              <a:t>ş</a:t>
            </a:r>
            <a:r>
              <a:rPr lang="tr-TR" sz="2300" dirty="0" smtClean="0">
                <a:solidFill>
                  <a:prstClr val="black"/>
                </a:solidFill>
                <a:latin typeface="SouvenirITCbyBT-Light"/>
              </a:rPr>
              <a:t>irket yönetimlerinde sayg</a:t>
            </a:r>
            <a:r>
              <a:rPr lang="tr-TR" sz="2300" dirty="0" smtClean="0">
                <a:solidFill>
                  <a:prstClr val="black"/>
                </a:solidFill>
                <a:latin typeface="TimesNewRoman"/>
              </a:rPr>
              <a:t>ı</a:t>
            </a:r>
            <a:r>
              <a:rPr lang="tr-TR" sz="2300" dirty="0" smtClean="0">
                <a:solidFill>
                  <a:prstClr val="black"/>
                </a:solidFill>
                <a:latin typeface="SouvenirITCbyBT-Light"/>
              </a:rPr>
              <a:t>nl</a:t>
            </a:r>
            <a:r>
              <a:rPr lang="tr-TR" sz="2300" dirty="0" smtClean="0">
                <a:solidFill>
                  <a:prstClr val="black"/>
                </a:solidFill>
                <a:latin typeface="TimesNewRoman"/>
              </a:rPr>
              <a:t>ı</a:t>
            </a:r>
            <a:r>
              <a:rPr lang="tr-TR" sz="2300" dirty="0" smtClean="0">
                <a:solidFill>
                  <a:prstClr val="black"/>
                </a:solidFill>
                <a:latin typeface="SouvenirITCbyBT-Light"/>
              </a:rPr>
              <a:t>k ve yeni sorumluluklar kazanm</a:t>
            </a:r>
            <a:r>
              <a:rPr lang="tr-TR" sz="2300" dirty="0" smtClean="0">
                <a:solidFill>
                  <a:prstClr val="black"/>
                </a:solidFill>
                <a:latin typeface="TimesNewRoman"/>
              </a:rPr>
              <a:t>ış</a:t>
            </a:r>
            <a:r>
              <a:rPr lang="tr-TR" sz="2300" dirty="0" smtClean="0">
                <a:solidFill>
                  <a:prstClr val="black"/>
                </a:solidFill>
                <a:latin typeface="SouvenirITCbyBT-Light"/>
              </a:rPr>
              <a:t>lard</a:t>
            </a:r>
            <a:r>
              <a:rPr lang="tr-TR" sz="2300" dirty="0" smtClean="0">
                <a:solidFill>
                  <a:prstClr val="black"/>
                </a:solidFill>
                <a:latin typeface="TimesNewRoman"/>
              </a:rPr>
              <a:t>ı</a:t>
            </a:r>
            <a:r>
              <a:rPr lang="tr-TR" sz="2300" dirty="0" smtClean="0">
                <a:solidFill>
                  <a:prstClr val="black"/>
                </a:solidFill>
                <a:latin typeface="SouvenirITCbyBT-Light"/>
              </a:rPr>
              <a:t>r. </a:t>
            </a:r>
          </a:p>
          <a:p>
            <a:pPr marL="0" lvl="0" indent="0">
              <a:buClr>
                <a:srgbClr val="0BD0D9"/>
              </a:buClr>
              <a:buNone/>
            </a:pPr>
            <a:endParaRPr lang="tr-TR" sz="2300" b="1" dirty="0" smtClean="0">
              <a:solidFill>
                <a:srgbClr val="C00000"/>
              </a:solidFill>
              <a:latin typeface="TimesNewRoman"/>
            </a:endParaRPr>
          </a:p>
          <a:p>
            <a:pPr marL="0" lvl="0" indent="0">
              <a:buClr>
                <a:srgbClr val="0BD0D9"/>
              </a:buClr>
              <a:buNone/>
            </a:pPr>
            <a:endParaRPr lang="tr-TR" sz="2300" b="1" dirty="0" smtClean="0">
              <a:solidFill>
                <a:srgbClr val="7030A0"/>
              </a:solidFill>
              <a:latin typeface="TimesNewRoman"/>
            </a:endParaRPr>
          </a:p>
          <a:p>
            <a:pPr marL="0" lvl="0" indent="0">
              <a:buClr>
                <a:srgbClr val="0BD0D9"/>
              </a:buClr>
              <a:buNone/>
            </a:pPr>
            <a:r>
              <a:rPr lang="tr-TR" sz="2900" b="1" dirty="0" smtClean="0">
                <a:solidFill>
                  <a:srgbClr val="7030A0"/>
                </a:solidFill>
                <a:latin typeface="TimesNewRoman"/>
              </a:rPr>
              <a:t> </a:t>
            </a:r>
            <a:r>
              <a:rPr lang="tr-TR" sz="2900" b="1" dirty="0" smtClean="0">
                <a:solidFill>
                  <a:srgbClr val="002060"/>
                </a:solidFill>
                <a:latin typeface="TimesNewRoman"/>
              </a:rPr>
              <a:t>Tüketici </a:t>
            </a:r>
            <a:r>
              <a:rPr lang="tr-TR" sz="2900" b="1" dirty="0">
                <a:solidFill>
                  <a:srgbClr val="002060"/>
                </a:solidFill>
                <a:latin typeface="TimesNewRoman"/>
              </a:rPr>
              <a:t>Odaklı </a:t>
            </a:r>
            <a:r>
              <a:rPr lang="tr-TR" sz="2900" b="1" dirty="0" smtClean="0">
                <a:solidFill>
                  <a:srgbClr val="002060"/>
                </a:solidFill>
                <a:latin typeface="TimesNewRoman"/>
              </a:rPr>
              <a:t>Pazarlama</a:t>
            </a:r>
          </a:p>
          <a:p>
            <a:pPr marL="0" lvl="0" indent="0">
              <a:buClr>
                <a:srgbClr val="0BD0D9"/>
              </a:buClr>
              <a:buNone/>
            </a:pPr>
            <a:r>
              <a:rPr lang="tr-TR" dirty="0" smtClean="0">
                <a:solidFill>
                  <a:prstClr val="black"/>
                </a:solidFill>
                <a:latin typeface="TimesNewRoman"/>
              </a:rPr>
              <a:t>-</a:t>
            </a:r>
            <a:r>
              <a:rPr lang="tr-TR" sz="2300" b="1" dirty="0" smtClean="0">
                <a:solidFill>
                  <a:srgbClr val="0070C0"/>
                </a:solidFill>
                <a:latin typeface="TimesNewRoman"/>
              </a:rPr>
              <a:t>Tüketici </a:t>
            </a:r>
            <a:r>
              <a:rPr lang="tr-TR" sz="2300" b="1" dirty="0">
                <a:solidFill>
                  <a:srgbClr val="0070C0"/>
                </a:solidFill>
                <a:latin typeface="TimesNewRoman"/>
              </a:rPr>
              <a:t>tatminini, ön plana çıkaran bir yönetim </a:t>
            </a:r>
            <a:r>
              <a:rPr lang="tr-TR" sz="2300" b="1" dirty="0" smtClean="0">
                <a:solidFill>
                  <a:srgbClr val="0070C0"/>
                </a:solidFill>
                <a:latin typeface="TimesNewRoman"/>
              </a:rPr>
              <a:t>felsefesidir</a:t>
            </a:r>
            <a:r>
              <a:rPr lang="tr-TR" sz="2300" b="1" dirty="0">
                <a:solidFill>
                  <a:srgbClr val="0070C0"/>
                </a:solidFill>
                <a:latin typeface="TimesNewRoman"/>
              </a:rPr>
              <a:t>*</a:t>
            </a:r>
          </a:p>
          <a:p>
            <a:pPr marL="0" lvl="0" indent="0">
              <a:buClr>
                <a:srgbClr val="0BD0D9"/>
              </a:buClr>
              <a:buNone/>
            </a:pPr>
            <a:r>
              <a:rPr lang="tr-TR" sz="2300" dirty="0" smtClean="0">
                <a:solidFill>
                  <a:prstClr val="black"/>
                </a:solidFill>
                <a:latin typeface="TimesNewRoman"/>
              </a:rPr>
              <a:t>-İşletmenin </a:t>
            </a:r>
            <a:r>
              <a:rPr lang="tr-TR" sz="2300" dirty="0">
                <a:solidFill>
                  <a:prstClr val="black"/>
                </a:solidFill>
                <a:latin typeface="TimesNewRoman"/>
              </a:rPr>
              <a:t>tüm bölümlerince, tüketiciye yönelik tutumun </a:t>
            </a:r>
            <a:r>
              <a:rPr lang="tr-TR" sz="2300" dirty="0" smtClean="0">
                <a:solidFill>
                  <a:prstClr val="black"/>
                </a:solidFill>
                <a:latin typeface="TimesNewRoman"/>
              </a:rPr>
              <a:t>benimsenmesi</a:t>
            </a:r>
            <a:endParaRPr lang="tr-TR" sz="2300" dirty="0">
              <a:solidFill>
                <a:prstClr val="black"/>
              </a:solidFill>
              <a:latin typeface="TimesNewRoman"/>
            </a:endParaRPr>
          </a:p>
          <a:p>
            <a:pPr marL="0" lvl="0" indent="0">
              <a:buClr>
                <a:srgbClr val="0BD0D9"/>
              </a:buClr>
              <a:buNone/>
            </a:pPr>
            <a:r>
              <a:rPr lang="tr-TR" sz="2300" dirty="0" smtClean="0">
                <a:solidFill>
                  <a:prstClr val="black"/>
                </a:solidFill>
                <a:latin typeface="TimesNewRoman"/>
              </a:rPr>
              <a:t>-Tüketici </a:t>
            </a:r>
            <a:r>
              <a:rPr lang="tr-TR" sz="2300" dirty="0">
                <a:solidFill>
                  <a:prstClr val="black"/>
                </a:solidFill>
                <a:latin typeface="TimesNewRoman"/>
              </a:rPr>
              <a:t>ihtiyaç ve isteklerini </a:t>
            </a:r>
            <a:r>
              <a:rPr lang="tr-TR" sz="2300" b="1" dirty="0">
                <a:solidFill>
                  <a:srgbClr val="0070C0"/>
                </a:solidFill>
                <a:latin typeface="TimesNewRoman"/>
              </a:rPr>
              <a:t>koordineli veya birbirleriyle  </a:t>
            </a:r>
            <a:r>
              <a:rPr lang="tr-TR" sz="2300" b="1" dirty="0" smtClean="0">
                <a:solidFill>
                  <a:srgbClr val="0070C0"/>
                </a:solidFill>
                <a:latin typeface="TimesNewRoman"/>
              </a:rPr>
              <a:t>bütünleşmiş*</a:t>
            </a:r>
            <a:r>
              <a:rPr lang="tr-TR" sz="2300" dirty="0" smtClean="0">
                <a:solidFill>
                  <a:srgbClr val="0070C0"/>
                </a:solidFill>
                <a:latin typeface="TimesNewRoman"/>
              </a:rPr>
              <a:t> </a:t>
            </a:r>
            <a:r>
              <a:rPr lang="tr-TR" sz="2300" dirty="0">
                <a:solidFill>
                  <a:prstClr val="black"/>
                </a:solidFill>
                <a:latin typeface="TimesNewRoman"/>
              </a:rPr>
              <a:t>pazarlama çabalarıyla tatmin etmelidir.</a:t>
            </a:r>
          </a:p>
          <a:p>
            <a:pPr marL="0" lvl="0" indent="0">
              <a:buClr>
                <a:srgbClr val="0BD0D9"/>
              </a:buClr>
              <a:buNone/>
            </a:pPr>
            <a:r>
              <a:rPr lang="tr-TR" sz="2300" b="1" i="1" dirty="0">
                <a:solidFill>
                  <a:srgbClr val="0070C0"/>
                </a:solidFill>
                <a:latin typeface="TimesNewRoman"/>
              </a:rPr>
              <a:t/>
            </a:r>
            <a:br>
              <a:rPr lang="tr-TR" sz="2300" b="1" i="1" dirty="0">
                <a:solidFill>
                  <a:srgbClr val="0070C0"/>
                </a:solidFill>
                <a:latin typeface="TimesNewRoman"/>
              </a:rPr>
            </a:br>
            <a:endParaRPr lang="tr-TR" sz="2300" dirty="0" smtClean="0">
              <a:solidFill>
                <a:prstClr val="black"/>
              </a:solidFill>
              <a:latin typeface="SouvenirITCbyBT-Light"/>
            </a:endParaRPr>
          </a:p>
          <a:p>
            <a:pPr lvl="0">
              <a:buClr>
                <a:srgbClr val="0BD0D9"/>
              </a:buClr>
            </a:pPr>
            <a:endParaRPr lang="tr-TR" sz="2000" dirty="0">
              <a:solidFill>
                <a:prstClr val="black"/>
              </a:solidFill>
              <a:latin typeface="SouvenirITCbyBT-Light"/>
            </a:endParaRPr>
          </a:p>
          <a:p>
            <a:endParaRPr lang="tr-TR" sz="1800" dirty="0">
              <a:solidFill>
                <a:prstClr val="black"/>
              </a:solidFill>
              <a:latin typeface="SouvenirITCbyBT-Light"/>
            </a:endParaRPr>
          </a:p>
          <a:p>
            <a:endParaRPr lang="tr-TR" sz="1800" dirty="0">
              <a:latin typeface="TimesNewRoman"/>
            </a:endParaRPr>
          </a:p>
        </p:txBody>
      </p:sp>
    </p:spTree>
    <p:extLst>
      <p:ext uri="{BB962C8B-B14F-4D97-AF65-F5344CB8AC3E}">
        <p14:creationId xmlns:p14="http://schemas.microsoft.com/office/powerpoint/2010/main" val="17305637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648072"/>
          </a:xfrm>
        </p:spPr>
        <p:txBody>
          <a:bodyPr>
            <a:normAutofit/>
          </a:bodyPr>
          <a:lstStyle/>
          <a:p>
            <a:pPr algn="ctr"/>
            <a:r>
              <a:rPr lang="tr-TR" sz="2800" b="1" dirty="0">
                <a:solidFill>
                  <a:srgbClr val="002060"/>
                </a:solidFill>
                <a:latin typeface="TimesNewRoman"/>
              </a:rPr>
              <a:t>Tüketici Odaklı </a:t>
            </a:r>
            <a:r>
              <a:rPr lang="tr-TR" sz="2800" b="1" dirty="0" smtClean="0">
                <a:solidFill>
                  <a:srgbClr val="002060"/>
                </a:solidFill>
                <a:latin typeface="TimesNewRoman"/>
              </a:rPr>
              <a:t>Pazarlama-I</a:t>
            </a:r>
            <a:endParaRPr lang="tr-TR" sz="2800" dirty="0">
              <a:solidFill>
                <a:srgbClr val="002060"/>
              </a:solidFill>
            </a:endParaRPr>
          </a:p>
        </p:txBody>
      </p:sp>
      <p:sp>
        <p:nvSpPr>
          <p:cNvPr id="3" name="İçerik Yer Tutucusu 2"/>
          <p:cNvSpPr>
            <a:spLocks noGrp="1"/>
          </p:cNvSpPr>
          <p:nvPr>
            <p:ph sz="half" idx="1"/>
          </p:nvPr>
        </p:nvSpPr>
        <p:spPr>
          <a:xfrm>
            <a:off x="179512" y="1268760"/>
            <a:ext cx="4464496" cy="5086165"/>
          </a:xfrm>
        </p:spPr>
        <p:txBody>
          <a:bodyPr>
            <a:normAutofit/>
          </a:bodyPr>
          <a:lstStyle/>
          <a:p>
            <a:pPr marL="0" lvl="0" indent="0">
              <a:buClr>
                <a:srgbClr val="0BD0D9"/>
              </a:buClr>
              <a:buNone/>
            </a:pPr>
            <a:endParaRPr lang="tr-TR" sz="1600" dirty="0" smtClean="0">
              <a:solidFill>
                <a:prstClr val="black"/>
              </a:solidFill>
              <a:latin typeface="TimesNewRoman"/>
            </a:endParaRPr>
          </a:p>
          <a:p>
            <a:pPr lvl="0">
              <a:buClr>
                <a:srgbClr val="0BD0D9"/>
              </a:buClr>
            </a:pPr>
            <a:r>
              <a:rPr lang="tr-TR" sz="1900" dirty="0" smtClean="0">
                <a:solidFill>
                  <a:prstClr val="black"/>
                </a:solidFill>
                <a:latin typeface="TimesNewRoman"/>
              </a:rPr>
              <a:t>Rekabetin çok  yoğun </a:t>
            </a:r>
            <a:r>
              <a:rPr lang="tr-TR" sz="1900" dirty="0">
                <a:solidFill>
                  <a:prstClr val="black"/>
                </a:solidFill>
                <a:latin typeface="TimesNewRoman"/>
              </a:rPr>
              <a:t>olması,</a:t>
            </a:r>
          </a:p>
          <a:p>
            <a:pPr lvl="0">
              <a:buClr>
                <a:srgbClr val="0BD0D9"/>
              </a:buClr>
            </a:pPr>
            <a:endParaRPr lang="tr-TR" sz="1900" dirty="0">
              <a:solidFill>
                <a:prstClr val="black"/>
              </a:solidFill>
              <a:latin typeface="TimesNewRoman"/>
            </a:endParaRPr>
          </a:p>
          <a:p>
            <a:pPr lvl="0">
              <a:buClr>
                <a:srgbClr val="0BD0D9"/>
              </a:buClr>
            </a:pPr>
            <a:r>
              <a:rPr lang="tr-TR" sz="1900" dirty="0" smtClean="0">
                <a:solidFill>
                  <a:prstClr val="black"/>
                </a:solidFill>
                <a:latin typeface="TimesNewRoman"/>
              </a:rPr>
              <a:t>Satın </a:t>
            </a:r>
            <a:r>
              <a:rPr lang="tr-TR" sz="1900" dirty="0">
                <a:solidFill>
                  <a:prstClr val="black"/>
                </a:solidFill>
                <a:latin typeface="TimesNewRoman"/>
              </a:rPr>
              <a:t>alınacak </a:t>
            </a:r>
            <a:r>
              <a:rPr lang="tr-TR" sz="1900" b="1" dirty="0">
                <a:solidFill>
                  <a:prstClr val="black"/>
                </a:solidFill>
                <a:latin typeface="TimesNewRoman"/>
              </a:rPr>
              <a:t>ürün alternatiflerinin </a:t>
            </a:r>
            <a:r>
              <a:rPr lang="tr-TR" sz="1900" dirty="0">
                <a:solidFill>
                  <a:prstClr val="black"/>
                </a:solidFill>
                <a:latin typeface="TimesNewRoman"/>
              </a:rPr>
              <a:t>bolca bulunması, </a:t>
            </a:r>
          </a:p>
          <a:p>
            <a:pPr marL="0" lvl="0" indent="0">
              <a:buClr>
                <a:srgbClr val="0BD0D9"/>
              </a:buClr>
              <a:buNone/>
            </a:pPr>
            <a:endParaRPr lang="tr-TR" sz="1900" dirty="0">
              <a:solidFill>
                <a:prstClr val="black"/>
              </a:solidFill>
              <a:latin typeface="TimesNewRoman"/>
            </a:endParaRPr>
          </a:p>
          <a:p>
            <a:pPr lvl="0">
              <a:buClr>
                <a:srgbClr val="0BD0D9"/>
              </a:buClr>
            </a:pPr>
            <a:r>
              <a:rPr lang="tr-TR" sz="1900" b="1" dirty="0">
                <a:solidFill>
                  <a:prstClr val="black"/>
                </a:solidFill>
                <a:latin typeface="TimesNewRoman"/>
              </a:rPr>
              <a:t>Tüketicilerin bilinçli olması,</a:t>
            </a:r>
          </a:p>
          <a:p>
            <a:pPr lvl="0">
              <a:buClr>
                <a:srgbClr val="0BD0D9"/>
              </a:buClr>
            </a:pPr>
            <a:endParaRPr lang="tr-TR" sz="1900" dirty="0">
              <a:solidFill>
                <a:prstClr val="black"/>
              </a:solidFill>
              <a:latin typeface="TimesNewRoman"/>
            </a:endParaRPr>
          </a:p>
          <a:p>
            <a:pPr lvl="0">
              <a:buClr>
                <a:srgbClr val="0BD0D9"/>
              </a:buClr>
            </a:pPr>
            <a:r>
              <a:rPr lang="tr-TR" sz="1900" dirty="0">
                <a:solidFill>
                  <a:prstClr val="black"/>
                </a:solidFill>
                <a:latin typeface="TimesNewRoman"/>
              </a:rPr>
              <a:t> </a:t>
            </a:r>
            <a:r>
              <a:rPr lang="tr-TR" sz="1900" b="1" dirty="0" smtClean="0">
                <a:solidFill>
                  <a:prstClr val="black"/>
                </a:solidFill>
                <a:latin typeface="TimesNewRoman"/>
              </a:rPr>
              <a:t>Tüketici </a:t>
            </a:r>
            <a:r>
              <a:rPr lang="tr-TR" sz="1900" b="1" dirty="0">
                <a:solidFill>
                  <a:prstClr val="black"/>
                </a:solidFill>
                <a:latin typeface="TimesNewRoman"/>
              </a:rPr>
              <a:t>koruma derneklerinin oluşması, reklam/tanıtımın</a:t>
            </a:r>
          </a:p>
          <a:p>
            <a:pPr lvl="0">
              <a:buClr>
                <a:srgbClr val="0BD0D9"/>
              </a:buClr>
            </a:pPr>
            <a:endParaRPr lang="tr-TR" sz="1900" b="1" dirty="0">
              <a:solidFill>
                <a:prstClr val="black"/>
              </a:solidFill>
              <a:latin typeface="TimesNewRoman"/>
            </a:endParaRPr>
          </a:p>
          <a:p>
            <a:pPr lvl="0">
              <a:buClr>
                <a:srgbClr val="0BD0D9"/>
              </a:buClr>
            </a:pPr>
            <a:r>
              <a:rPr lang="tr-TR" sz="1900" dirty="0" smtClean="0">
                <a:solidFill>
                  <a:prstClr val="black"/>
                </a:solidFill>
                <a:latin typeface="TimesNewRoman"/>
              </a:rPr>
              <a:t>Çok </a:t>
            </a:r>
            <a:r>
              <a:rPr lang="tr-TR" sz="1900" dirty="0">
                <a:solidFill>
                  <a:prstClr val="black"/>
                </a:solidFill>
                <a:latin typeface="TimesNewRoman"/>
              </a:rPr>
              <a:t>yaygın olması gibi etmenler tüketiciyi daha güçlü kılmıştır.</a:t>
            </a:r>
          </a:p>
          <a:p>
            <a:pPr marL="0" lvl="0" indent="0">
              <a:buClr>
                <a:srgbClr val="0BD0D9"/>
              </a:buClr>
              <a:buNone/>
            </a:pPr>
            <a:r>
              <a:rPr lang="tr-TR" sz="1900" dirty="0">
                <a:solidFill>
                  <a:prstClr val="black"/>
                </a:solidFill>
                <a:latin typeface="TimesNewRoman"/>
              </a:rPr>
              <a:t> </a:t>
            </a:r>
            <a:endParaRPr lang="tr-TR" sz="1900" dirty="0" smtClean="0">
              <a:solidFill>
                <a:prstClr val="black"/>
              </a:solidFill>
              <a:latin typeface="TimesNewRoman"/>
            </a:endParaRPr>
          </a:p>
          <a:p>
            <a:pPr lvl="0">
              <a:buClr>
                <a:srgbClr val="0BD0D9"/>
              </a:buClr>
            </a:pPr>
            <a:endParaRPr lang="tr-TR" sz="1900" dirty="0">
              <a:solidFill>
                <a:prstClr val="black"/>
              </a:solidFill>
              <a:latin typeface="TimesNewRoman"/>
            </a:endParaRPr>
          </a:p>
        </p:txBody>
      </p:sp>
      <p:sp>
        <p:nvSpPr>
          <p:cNvPr id="4" name="İçerik Yer Tutucusu 3"/>
          <p:cNvSpPr>
            <a:spLocks noGrp="1"/>
          </p:cNvSpPr>
          <p:nvPr>
            <p:ph sz="half" idx="2"/>
          </p:nvPr>
        </p:nvSpPr>
        <p:spPr>
          <a:xfrm>
            <a:off x="4355976" y="1340768"/>
            <a:ext cx="4608512" cy="5400600"/>
          </a:xfrm>
        </p:spPr>
        <p:txBody>
          <a:bodyPr>
            <a:normAutofit/>
          </a:bodyPr>
          <a:lstStyle/>
          <a:p>
            <a:pPr lvl="0">
              <a:buClr>
                <a:srgbClr val="0BD0D9"/>
              </a:buClr>
            </a:pPr>
            <a:r>
              <a:rPr lang="tr-TR" sz="1800" b="1" dirty="0">
                <a:solidFill>
                  <a:prstClr val="black"/>
                </a:solidFill>
                <a:latin typeface="TimesNewRoman"/>
              </a:rPr>
              <a:t>Toplam Kalite Yönetimi ( TKY)</a:t>
            </a:r>
          </a:p>
          <a:p>
            <a:pPr lvl="0">
              <a:buClr>
                <a:srgbClr val="0BD0D9"/>
              </a:buClr>
            </a:pPr>
            <a:endParaRPr lang="tr-TR" sz="1800" b="1" dirty="0">
              <a:solidFill>
                <a:prstClr val="black"/>
              </a:solidFill>
              <a:latin typeface="TimesNewRoman"/>
            </a:endParaRPr>
          </a:p>
          <a:p>
            <a:pPr lvl="0">
              <a:buClr>
                <a:srgbClr val="0BD0D9"/>
              </a:buClr>
            </a:pPr>
            <a:r>
              <a:rPr lang="tr-TR" sz="1800" b="1" dirty="0" err="1">
                <a:solidFill>
                  <a:srgbClr val="002060"/>
                </a:solidFill>
                <a:latin typeface="TimesNewRoman"/>
              </a:rPr>
              <a:t>TKY’de</a:t>
            </a:r>
            <a:r>
              <a:rPr lang="tr-TR" sz="1800" b="1" dirty="0">
                <a:solidFill>
                  <a:srgbClr val="002060"/>
                </a:solidFill>
                <a:latin typeface="TimesNewRoman"/>
              </a:rPr>
              <a:t> insan, ürün/hizmetten daha güçlü bir şekilde ele alınmıştır.</a:t>
            </a:r>
          </a:p>
          <a:p>
            <a:pPr lvl="0">
              <a:buClr>
                <a:srgbClr val="0BD0D9"/>
              </a:buClr>
            </a:pPr>
            <a:endParaRPr lang="tr-TR" sz="1800" dirty="0">
              <a:solidFill>
                <a:prstClr val="black"/>
              </a:solidFill>
            </a:endParaRPr>
          </a:p>
          <a:p>
            <a:pPr lvl="0">
              <a:buClr>
                <a:srgbClr val="0BD0D9"/>
              </a:buClr>
            </a:pPr>
            <a:r>
              <a:rPr lang="tr-TR" sz="1800" dirty="0" smtClean="0">
                <a:solidFill>
                  <a:prstClr val="black"/>
                </a:solidFill>
                <a:latin typeface="SouvenirITCbyBT-Light"/>
              </a:rPr>
              <a:t>Kalitenin </a:t>
            </a:r>
            <a:r>
              <a:rPr lang="tr-TR" sz="1800" dirty="0">
                <a:solidFill>
                  <a:prstClr val="black"/>
                </a:solidFill>
                <a:latin typeface="SouvenirITCbyBT-Light"/>
              </a:rPr>
              <a:t>ko</a:t>
            </a:r>
            <a:r>
              <a:rPr lang="tr-TR" sz="1800" dirty="0">
                <a:solidFill>
                  <a:prstClr val="black"/>
                </a:solidFill>
                <a:latin typeface="TimesNewRoman"/>
              </a:rPr>
              <a:t>ş</a:t>
            </a:r>
            <a:r>
              <a:rPr lang="tr-TR" sz="1800" dirty="0">
                <a:solidFill>
                  <a:prstClr val="black"/>
                </a:solidFill>
                <a:latin typeface="SouvenirITCbyBT-Light"/>
              </a:rPr>
              <a:t>ulsuz bir </a:t>
            </a:r>
            <a:r>
              <a:rPr lang="tr-TR" sz="1800" dirty="0">
                <a:solidFill>
                  <a:prstClr val="black"/>
                </a:solidFill>
                <a:latin typeface="TimesNewRoman"/>
              </a:rPr>
              <a:t>ş</a:t>
            </a:r>
            <a:r>
              <a:rPr lang="tr-TR" sz="1800" dirty="0">
                <a:solidFill>
                  <a:prstClr val="black"/>
                </a:solidFill>
                <a:latin typeface="SouvenirITCbyBT-Light"/>
              </a:rPr>
              <a:t>art oldu</a:t>
            </a:r>
            <a:r>
              <a:rPr lang="tr-TR" sz="1800" dirty="0">
                <a:solidFill>
                  <a:prstClr val="black"/>
                </a:solidFill>
                <a:latin typeface="TimesNewRoman"/>
              </a:rPr>
              <a:t>ğ</a:t>
            </a:r>
            <a:r>
              <a:rPr lang="tr-TR" sz="1800" dirty="0">
                <a:solidFill>
                  <a:prstClr val="black"/>
                </a:solidFill>
                <a:latin typeface="SouvenirITCbyBT-Light"/>
              </a:rPr>
              <a:t>u, </a:t>
            </a:r>
          </a:p>
          <a:p>
            <a:pPr lvl="0">
              <a:buClr>
                <a:srgbClr val="0BD0D9"/>
              </a:buClr>
            </a:pPr>
            <a:endParaRPr lang="tr-TR" sz="1800" dirty="0">
              <a:solidFill>
                <a:prstClr val="black"/>
              </a:solidFill>
              <a:latin typeface="SouvenirITCbyBT-Light"/>
            </a:endParaRPr>
          </a:p>
          <a:p>
            <a:pPr lvl="0">
              <a:buClr>
                <a:srgbClr val="0BD0D9"/>
              </a:buClr>
            </a:pPr>
            <a:r>
              <a:rPr lang="tr-TR" sz="1800" b="1" dirty="0">
                <a:solidFill>
                  <a:srgbClr val="002060"/>
                </a:solidFill>
                <a:latin typeface="SouvenirITCbyBT-Light"/>
              </a:rPr>
              <a:t>Tüketiciye ko</a:t>
            </a:r>
            <a:r>
              <a:rPr lang="tr-TR" sz="1800" b="1" dirty="0">
                <a:solidFill>
                  <a:srgbClr val="002060"/>
                </a:solidFill>
                <a:latin typeface="TimesNewRoman"/>
              </a:rPr>
              <a:t>ş</a:t>
            </a:r>
            <a:r>
              <a:rPr lang="tr-TR" sz="1800" b="1" dirty="0">
                <a:solidFill>
                  <a:srgbClr val="002060"/>
                </a:solidFill>
                <a:latin typeface="SouvenirITCbyBT-Light"/>
              </a:rPr>
              <a:t>ulsuz memnun edici bir ürün/hizmet sunmak amaçlanm</a:t>
            </a:r>
            <a:r>
              <a:rPr lang="tr-TR" sz="1800" b="1" dirty="0">
                <a:solidFill>
                  <a:srgbClr val="002060"/>
                </a:solidFill>
                <a:latin typeface="TimesNewRoman"/>
              </a:rPr>
              <a:t>ış</a:t>
            </a:r>
            <a:r>
              <a:rPr lang="tr-TR" sz="1800" b="1" dirty="0">
                <a:solidFill>
                  <a:srgbClr val="002060"/>
                </a:solidFill>
                <a:latin typeface="SouvenirITCbyBT-Light"/>
              </a:rPr>
              <a:t>t</a:t>
            </a:r>
            <a:r>
              <a:rPr lang="tr-TR" sz="1800" b="1" dirty="0">
                <a:solidFill>
                  <a:srgbClr val="002060"/>
                </a:solidFill>
                <a:latin typeface="TimesNewRoman"/>
              </a:rPr>
              <a:t>ı</a:t>
            </a:r>
            <a:r>
              <a:rPr lang="tr-TR" sz="1800" b="1" dirty="0">
                <a:solidFill>
                  <a:srgbClr val="002060"/>
                </a:solidFill>
                <a:latin typeface="SouvenirITCbyBT-Light"/>
              </a:rPr>
              <a:t>r </a:t>
            </a:r>
          </a:p>
          <a:p>
            <a:pPr lvl="0">
              <a:buClr>
                <a:srgbClr val="0BD0D9"/>
              </a:buClr>
            </a:pPr>
            <a:endParaRPr lang="tr-TR" sz="1800" dirty="0">
              <a:solidFill>
                <a:prstClr val="black"/>
              </a:solidFill>
              <a:latin typeface="SouvenirITCbyBT-Light"/>
            </a:endParaRPr>
          </a:p>
          <a:p>
            <a:pPr lvl="0">
              <a:buClr>
                <a:srgbClr val="0BD0D9"/>
              </a:buClr>
            </a:pPr>
            <a:r>
              <a:rPr lang="tr-TR" sz="1800" b="1" dirty="0">
                <a:solidFill>
                  <a:prstClr val="black"/>
                </a:solidFill>
                <a:latin typeface="SouvenirITCbyBT-Light"/>
              </a:rPr>
              <a:t>Tüketiciler art</a:t>
            </a:r>
            <a:r>
              <a:rPr lang="tr-TR" sz="1800" b="1" dirty="0">
                <a:solidFill>
                  <a:prstClr val="black"/>
                </a:solidFill>
                <a:latin typeface="TimesNewRoman"/>
              </a:rPr>
              <a:t>ı</a:t>
            </a:r>
            <a:r>
              <a:rPr lang="tr-TR" sz="1800" b="1" dirty="0">
                <a:solidFill>
                  <a:prstClr val="black"/>
                </a:solidFill>
                <a:latin typeface="SouvenirITCbyBT-Light"/>
              </a:rPr>
              <a:t>k yaln</a:t>
            </a:r>
            <a:r>
              <a:rPr lang="tr-TR" sz="1800" b="1" dirty="0">
                <a:solidFill>
                  <a:prstClr val="black"/>
                </a:solidFill>
                <a:latin typeface="TimesNewRoman"/>
              </a:rPr>
              <a:t>ı</a:t>
            </a:r>
            <a:r>
              <a:rPr lang="tr-TR" sz="1800" b="1" dirty="0">
                <a:solidFill>
                  <a:prstClr val="black"/>
                </a:solidFill>
                <a:latin typeface="SouvenirITCbyBT-Light"/>
              </a:rPr>
              <a:t>zca reklam mesajlar</a:t>
            </a:r>
            <a:r>
              <a:rPr lang="tr-TR" sz="1800" b="1" dirty="0">
                <a:solidFill>
                  <a:prstClr val="black"/>
                </a:solidFill>
                <a:latin typeface="TimesNewRoman"/>
              </a:rPr>
              <a:t>ı </a:t>
            </a:r>
            <a:r>
              <a:rPr lang="tr-TR" sz="1800" b="1" dirty="0">
                <a:solidFill>
                  <a:prstClr val="black"/>
                </a:solidFill>
                <a:latin typeface="SouvenirITCbyBT-Light"/>
              </a:rPr>
              <a:t>ile ula</a:t>
            </a:r>
            <a:r>
              <a:rPr lang="tr-TR" sz="1800" b="1" dirty="0">
                <a:solidFill>
                  <a:prstClr val="black"/>
                </a:solidFill>
                <a:latin typeface="TimesNewRoman"/>
              </a:rPr>
              <a:t>şı</a:t>
            </a:r>
            <a:r>
              <a:rPr lang="tr-TR" sz="1800" b="1" dirty="0">
                <a:solidFill>
                  <a:prstClr val="black"/>
                </a:solidFill>
                <a:latin typeface="SouvenirITCbyBT-Light"/>
              </a:rPr>
              <a:t>l</a:t>
            </a:r>
            <a:r>
              <a:rPr lang="tr-TR" sz="1800" b="1" dirty="0">
                <a:solidFill>
                  <a:prstClr val="black"/>
                </a:solidFill>
                <a:latin typeface="TimesNewRoman"/>
              </a:rPr>
              <a:t>ı</a:t>
            </a:r>
            <a:r>
              <a:rPr lang="tr-TR" sz="1800" b="1" dirty="0">
                <a:solidFill>
                  <a:prstClr val="black"/>
                </a:solidFill>
                <a:latin typeface="SouvenirITCbyBT-Light"/>
              </a:rPr>
              <a:t>p </a:t>
            </a:r>
            <a:r>
              <a:rPr lang="tr-TR" sz="1800" b="1" dirty="0" smtClean="0">
                <a:solidFill>
                  <a:prstClr val="black"/>
                </a:solidFill>
                <a:latin typeface="SouvenirITCbyBT-Light"/>
              </a:rPr>
              <a:t>etkilenemeyecek kadar </a:t>
            </a:r>
            <a:r>
              <a:rPr lang="tr-TR" sz="1800" b="1" dirty="0">
                <a:solidFill>
                  <a:srgbClr val="0070C0"/>
                </a:solidFill>
                <a:latin typeface="SouvenirITCbyBT-Light"/>
              </a:rPr>
              <a:t>kompleks ve yo</a:t>
            </a:r>
            <a:r>
              <a:rPr lang="tr-TR" sz="1800" b="1" dirty="0">
                <a:solidFill>
                  <a:srgbClr val="0070C0"/>
                </a:solidFill>
                <a:latin typeface="TimesNewRoman"/>
              </a:rPr>
              <a:t>ğ</a:t>
            </a:r>
            <a:r>
              <a:rPr lang="tr-TR" sz="1800" b="1" dirty="0">
                <a:solidFill>
                  <a:srgbClr val="0070C0"/>
                </a:solidFill>
                <a:latin typeface="SouvenirITCbyBT-Light"/>
              </a:rPr>
              <a:t>un bir ya</a:t>
            </a:r>
            <a:r>
              <a:rPr lang="tr-TR" sz="1800" b="1" dirty="0">
                <a:solidFill>
                  <a:srgbClr val="0070C0"/>
                </a:solidFill>
                <a:latin typeface="TimesNewRoman"/>
              </a:rPr>
              <a:t>ş</a:t>
            </a:r>
            <a:r>
              <a:rPr lang="tr-TR" sz="1800" b="1" dirty="0">
                <a:solidFill>
                  <a:srgbClr val="0070C0"/>
                </a:solidFill>
                <a:latin typeface="SouvenirITCbyBT-Light"/>
              </a:rPr>
              <a:t>am tarz</a:t>
            </a:r>
            <a:r>
              <a:rPr lang="tr-TR" sz="1800" b="1" dirty="0">
                <a:solidFill>
                  <a:srgbClr val="0070C0"/>
                </a:solidFill>
                <a:latin typeface="TimesNewRoman"/>
              </a:rPr>
              <a:t>ı</a:t>
            </a:r>
            <a:r>
              <a:rPr lang="tr-TR" sz="1800" b="1" dirty="0">
                <a:solidFill>
                  <a:srgbClr val="0070C0"/>
                </a:solidFill>
                <a:latin typeface="SouvenirITCbyBT-Light"/>
              </a:rPr>
              <a:t>na </a:t>
            </a:r>
            <a:r>
              <a:rPr lang="tr-TR" sz="1800" b="1" dirty="0">
                <a:solidFill>
                  <a:prstClr val="black"/>
                </a:solidFill>
                <a:latin typeface="SouvenirITCbyBT-Light"/>
              </a:rPr>
              <a:t>sahip </a:t>
            </a:r>
            <a:r>
              <a:rPr lang="tr-TR" sz="1800" b="1" dirty="0" smtClean="0">
                <a:solidFill>
                  <a:prstClr val="black"/>
                </a:solidFill>
                <a:latin typeface="SouvenirITCbyBT-Light"/>
              </a:rPr>
              <a:t>olmu</a:t>
            </a:r>
            <a:r>
              <a:rPr lang="tr-TR" sz="1800" b="1" dirty="0" smtClean="0">
                <a:solidFill>
                  <a:prstClr val="black"/>
                </a:solidFill>
                <a:latin typeface="TimesNewRoman"/>
              </a:rPr>
              <a:t>ş</a:t>
            </a:r>
            <a:r>
              <a:rPr lang="tr-TR" sz="1800" b="1" dirty="0" smtClean="0">
                <a:solidFill>
                  <a:prstClr val="black"/>
                </a:solidFill>
                <a:latin typeface="SouvenirITCbyBT-Light"/>
              </a:rPr>
              <a:t>tur</a:t>
            </a:r>
          </a:p>
          <a:p>
            <a:pPr lvl="0">
              <a:buClr>
                <a:srgbClr val="0BD0D9"/>
              </a:buClr>
            </a:pPr>
            <a:endParaRPr lang="tr-TR" sz="1800" dirty="0">
              <a:solidFill>
                <a:prstClr val="black"/>
              </a:solidFill>
              <a:latin typeface="SouvenirITCbyBT-Light"/>
            </a:endParaRPr>
          </a:p>
        </p:txBody>
      </p:sp>
    </p:spTree>
    <p:extLst>
      <p:ext uri="{BB962C8B-B14F-4D97-AF65-F5344CB8AC3E}">
        <p14:creationId xmlns:p14="http://schemas.microsoft.com/office/powerpoint/2010/main" val="3650147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92696"/>
            <a:ext cx="8229600" cy="576064"/>
          </a:xfrm>
        </p:spPr>
        <p:txBody>
          <a:bodyPr>
            <a:normAutofit fontScale="90000"/>
          </a:bodyPr>
          <a:lstStyle/>
          <a:p>
            <a:pPr algn="ctr"/>
            <a:r>
              <a:rPr lang="tr-TR" sz="2800" b="1" dirty="0">
                <a:solidFill>
                  <a:srgbClr val="002060"/>
                </a:solidFill>
                <a:latin typeface="TimesNewRoman"/>
              </a:rPr>
              <a:t>Tüketici Odaklı </a:t>
            </a:r>
            <a:r>
              <a:rPr lang="tr-TR" sz="2800" b="1" dirty="0" smtClean="0">
                <a:solidFill>
                  <a:srgbClr val="002060"/>
                </a:solidFill>
                <a:latin typeface="TimesNewRoman"/>
              </a:rPr>
              <a:t>Pazarlama-II</a:t>
            </a:r>
            <a:br>
              <a:rPr lang="tr-TR" sz="2800" b="1" dirty="0" smtClean="0">
                <a:solidFill>
                  <a:srgbClr val="002060"/>
                </a:solidFill>
                <a:latin typeface="TimesNewRoman"/>
              </a:rPr>
            </a:br>
            <a:endParaRPr lang="tr-TR" b="1" dirty="0">
              <a:solidFill>
                <a:srgbClr val="AC0000"/>
              </a:solidFill>
            </a:endParaRPr>
          </a:p>
        </p:txBody>
      </p:sp>
      <p:sp>
        <p:nvSpPr>
          <p:cNvPr id="3" name="İçerik Yer Tutucusu 2"/>
          <p:cNvSpPr>
            <a:spLocks noGrp="1"/>
          </p:cNvSpPr>
          <p:nvPr>
            <p:ph idx="1"/>
          </p:nvPr>
        </p:nvSpPr>
        <p:spPr>
          <a:xfrm>
            <a:off x="251520" y="1196752"/>
            <a:ext cx="8435280" cy="5127848"/>
          </a:xfrm>
        </p:spPr>
        <p:txBody>
          <a:bodyPr>
            <a:normAutofit/>
          </a:bodyPr>
          <a:lstStyle/>
          <a:p>
            <a:r>
              <a:rPr lang="tr-TR" sz="1800" b="1" dirty="0">
                <a:latin typeface="TimesNewRoman"/>
              </a:rPr>
              <a:t>Ü</a:t>
            </a:r>
            <a:r>
              <a:rPr lang="tr-TR" sz="1800" b="1" dirty="0" smtClean="0">
                <a:latin typeface="TimesNewRoman"/>
              </a:rPr>
              <a:t>retimin parçalara ayrılması</a:t>
            </a:r>
            <a:r>
              <a:rPr lang="tr-TR" sz="1800" b="1" dirty="0">
                <a:latin typeface="TimesNewRoman"/>
              </a:rPr>
              <a:t>, </a:t>
            </a:r>
            <a:endParaRPr lang="tr-TR" sz="1800" b="1" dirty="0" smtClean="0">
              <a:latin typeface="TimesNewRoman"/>
            </a:endParaRPr>
          </a:p>
          <a:p>
            <a:r>
              <a:rPr lang="tr-TR" sz="1800" dirty="0">
                <a:latin typeface="TimesNewRoman"/>
              </a:rPr>
              <a:t>Ç</a:t>
            </a:r>
            <a:r>
              <a:rPr lang="tr-TR" sz="1800" dirty="0" smtClean="0">
                <a:latin typeface="TimesNewRoman"/>
              </a:rPr>
              <a:t>alışanların </a:t>
            </a:r>
            <a:r>
              <a:rPr lang="tr-TR" sz="1800" dirty="0">
                <a:latin typeface="TimesNewRoman"/>
              </a:rPr>
              <a:t>birden fazla alanda uzmanlaşmaları</a:t>
            </a:r>
            <a:r>
              <a:rPr lang="tr-TR" sz="1800" dirty="0" smtClean="0">
                <a:latin typeface="TimesNewRoman"/>
              </a:rPr>
              <a:t>,</a:t>
            </a:r>
          </a:p>
          <a:p>
            <a:r>
              <a:rPr lang="tr-TR" sz="1800" b="1" dirty="0" smtClean="0">
                <a:latin typeface="TimesNewRoman"/>
              </a:rPr>
              <a:t>Yeni pazara ulaşım </a:t>
            </a:r>
          </a:p>
          <a:p>
            <a:r>
              <a:rPr lang="tr-TR" sz="1800" dirty="0" smtClean="0">
                <a:latin typeface="TimesNewRoman"/>
              </a:rPr>
              <a:t>Değişen </a:t>
            </a:r>
            <a:r>
              <a:rPr lang="tr-TR" sz="1800" dirty="0">
                <a:latin typeface="TimesNewRoman"/>
              </a:rPr>
              <a:t>yaşam </a:t>
            </a:r>
            <a:r>
              <a:rPr lang="tr-TR" sz="1800" dirty="0" smtClean="0">
                <a:latin typeface="TimesNewRoman"/>
              </a:rPr>
              <a:t>biçimleri, hayat </a:t>
            </a:r>
            <a:r>
              <a:rPr lang="tr-TR" sz="1800" dirty="0">
                <a:latin typeface="TimesNewRoman"/>
              </a:rPr>
              <a:t>tarzları</a:t>
            </a:r>
            <a:r>
              <a:rPr lang="tr-TR" sz="1800" dirty="0" smtClean="0">
                <a:latin typeface="TimesNewRoman"/>
              </a:rPr>
              <a:t>,</a:t>
            </a:r>
          </a:p>
          <a:p>
            <a:r>
              <a:rPr lang="tr-TR" sz="1800" b="1" dirty="0" smtClean="0">
                <a:latin typeface="TimesNewRoman"/>
              </a:rPr>
              <a:t>Farklılaşan </a:t>
            </a:r>
            <a:r>
              <a:rPr lang="tr-TR" sz="1800" b="1" dirty="0">
                <a:latin typeface="TimesNewRoman"/>
              </a:rPr>
              <a:t>ve kişiselleşen tüketim tercihleri, </a:t>
            </a:r>
            <a:endParaRPr lang="tr-TR" sz="1800" b="1" dirty="0" smtClean="0">
              <a:latin typeface="TimesNewRoman"/>
            </a:endParaRPr>
          </a:p>
          <a:p>
            <a:r>
              <a:rPr lang="tr-TR" sz="1800" dirty="0" smtClean="0">
                <a:latin typeface="TimesNewRoman"/>
              </a:rPr>
              <a:t>Yeni ürün/hizmetlere duyulan ihtiyaçların</a:t>
            </a:r>
          </a:p>
          <a:p>
            <a:endParaRPr lang="tr-TR" sz="1800" dirty="0">
              <a:latin typeface="TimesNewRoman"/>
            </a:endParaRPr>
          </a:p>
          <a:p>
            <a:pPr marL="0" indent="0">
              <a:buNone/>
            </a:pPr>
            <a:endParaRPr lang="tr-TR" sz="1800" dirty="0">
              <a:latin typeface="TimesNewRoman"/>
            </a:endParaRPr>
          </a:p>
          <a:p>
            <a:pPr marL="0" indent="0">
              <a:buNone/>
            </a:pPr>
            <a:r>
              <a:rPr lang="tr-TR" sz="3600" b="1" dirty="0" smtClean="0">
                <a:solidFill>
                  <a:srgbClr val="002060"/>
                </a:solidFill>
                <a:latin typeface="TimesNewRoman"/>
              </a:rPr>
              <a:t>İşletme</a:t>
            </a:r>
          </a:p>
          <a:p>
            <a:pPr marL="0" indent="0">
              <a:buNone/>
            </a:pPr>
            <a:r>
              <a:rPr lang="tr-TR" sz="1800" b="1" dirty="0" smtClean="0">
                <a:solidFill>
                  <a:srgbClr val="0070C0"/>
                </a:solidFill>
                <a:latin typeface="TimesNewRoman"/>
              </a:rPr>
              <a:t>Değişimlere </a:t>
            </a:r>
            <a:r>
              <a:rPr lang="tr-TR" sz="1800" b="1" dirty="0">
                <a:solidFill>
                  <a:srgbClr val="0070C0"/>
                </a:solidFill>
                <a:latin typeface="TimesNewRoman"/>
              </a:rPr>
              <a:t>hızla adapte olabilecek teknolojik alt yapıya </a:t>
            </a:r>
            <a:r>
              <a:rPr lang="tr-TR" sz="1800" b="1" dirty="0" smtClean="0">
                <a:solidFill>
                  <a:srgbClr val="0070C0"/>
                </a:solidFill>
                <a:latin typeface="TimesNewRoman"/>
              </a:rPr>
              <a:t>sahip</a:t>
            </a:r>
            <a:endParaRPr lang="tr-TR" sz="1800" b="1" dirty="0">
              <a:solidFill>
                <a:srgbClr val="0070C0"/>
              </a:solidFill>
              <a:latin typeface="TimesNewRoman"/>
            </a:endParaRPr>
          </a:p>
          <a:p>
            <a:pPr marL="0" indent="0">
              <a:buNone/>
            </a:pPr>
            <a:r>
              <a:rPr lang="tr-TR" sz="1800" dirty="0">
                <a:latin typeface="TimesNewRoman"/>
              </a:rPr>
              <a:t>B</a:t>
            </a:r>
            <a:r>
              <a:rPr lang="tr-TR" sz="1800" dirty="0" smtClean="0">
                <a:latin typeface="TimesNewRoman"/>
              </a:rPr>
              <a:t>elirsizliklere </a:t>
            </a:r>
            <a:r>
              <a:rPr lang="tr-TR" sz="1800" dirty="0">
                <a:latin typeface="TimesNewRoman"/>
              </a:rPr>
              <a:t>karşı hızlı tepki verebilen, </a:t>
            </a:r>
            <a:endParaRPr lang="tr-TR" sz="1800" dirty="0" smtClean="0">
              <a:latin typeface="TimesNewRoman"/>
            </a:endParaRPr>
          </a:p>
          <a:p>
            <a:pPr marL="0" indent="0">
              <a:buNone/>
            </a:pPr>
            <a:r>
              <a:rPr lang="tr-TR" sz="1800" dirty="0" smtClean="0">
                <a:latin typeface="TimesNewRoman"/>
              </a:rPr>
              <a:t>İlişki ve denetimi geliştiren</a:t>
            </a:r>
            <a:endParaRPr lang="tr-TR" sz="1800" dirty="0">
              <a:latin typeface="TimesNewRoman"/>
            </a:endParaRPr>
          </a:p>
        </p:txBody>
      </p:sp>
    </p:spTree>
    <p:extLst>
      <p:ext uri="{BB962C8B-B14F-4D97-AF65-F5344CB8AC3E}">
        <p14:creationId xmlns:p14="http://schemas.microsoft.com/office/powerpoint/2010/main" val="12892329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04664"/>
            <a:ext cx="8229600" cy="504056"/>
          </a:xfrm>
        </p:spPr>
        <p:txBody>
          <a:bodyPr>
            <a:normAutofit fontScale="90000"/>
          </a:bodyPr>
          <a:lstStyle/>
          <a:p>
            <a:pPr algn="ctr"/>
            <a:r>
              <a:rPr lang="tr-TR" dirty="0" smtClean="0"/>
              <a:t>Post Modern </a:t>
            </a:r>
            <a:r>
              <a:rPr lang="tr-TR" dirty="0"/>
              <a:t>T</a:t>
            </a:r>
            <a:r>
              <a:rPr lang="tr-TR" dirty="0" smtClean="0"/>
              <a:t>oplumsal Yapı-I</a:t>
            </a:r>
            <a:endParaRPr lang="tr-TR" dirty="0"/>
          </a:p>
        </p:txBody>
      </p:sp>
      <p:sp>
        <p:nvSpPr>
          <p:cNvPr id="3" name="İçerik Yer Tutucusu 2"/>
          <p:cNvSpPr>
            <a:spLocks noGrp="1"/>
          </p:cNvSpPr>
          <p:nvPr>
            <p:ph idx="1"/>
          </p:nvPr>
        </p:nvSpPr>
        <p:spPr>
          <a:xfrm>
            <a:off x="467544" y="1268760"/>
            <a:ext cx="8424936" cy="5328592"/>
          </a:xfrm>
        </p:spPr>
        <p:txBody>
          <a:bodyPr>
            <a:normAutofit fontScale="70000" lnSpcReduction="20000"/>
          </a:bodyPr>
          <a:lstStyle/>
          <a:p>
            <a:r>
              <a:rPr lang="tr-TR" b="1" dirty="0" smtClean="0">
                <a:solidFill>
                  <a:srgbClr val="AC0000"/>
                </a:solidFill>
                <a:latin typeface="SouvenirITCbyBT-LightItalic"/>
              </a:rPr>
              <a:t>Parçalanma </a:t>
            </a:r>
            <a:r>
              <a:rPr lang="tr-TR" b="1" dirty="0">
                <a:solidFill>
                  <a:srgbClr val="AC0000"/>
                </a:solidFill>
                <a:latin typeface="SouvenirITCbyBT-LightItalic"/>
              </a:rPr>
              <a:t>(</a:t>
            </a:r>
            <a:r>
              <a:rPr lang="tr-TR" b="1" dirty="0" err="1">
                <a:solidFill>
                  <a:srgbClr val="AC0000"/>
                </a:solidFill>
                <a:latin typeface="SouvenirITCbyBT-LightItalic"/>
              </a:rPr>
              <a:t>Fragmentation</a:t>
            </a:r>
            <a:r>
              <a:rPr lang="tr-TR" b="1" dirty="0">
                <a:solidFill>
                  <a:srgbClr val="AC0000"/>
                </a:solidFill>
                <a:latin typeface="SouvenirITCbyBT-LightItalic"/>
              </a:rPr>
              <a:t>): </a:t>
            </a:r>
            <a:r>
              <a:rPr lang="tr-TR" b="1" dirty="0">
                <a:latin typeface="SouvenirITCbyBT-Light"/>
              </a:rPr>
              <a:t>Politika, ekonomi ve pazarda çözülme</a:t>
            </a:r>
            <a:r>
              <a:rPr lang="tr-TR" b="1" dirty="0" smtClean="0">
                <a:latin typeface="SouvenirITCbyBT-Light"/>
              </a:rPr>
              <a:t>.</a:t>
            </a:r>
          </a:p>
          <a:p>
            <a:endParaRPr lang="tr-TR" b="1" dirty="0">
              <a:latin typeface="SouvenirITCbyBT-Light"/>
            </a:endParaRPr>
          </a:p>
          <a:p>
            <a:r>
              <a:rPr lang="tr-TR" b="1" dirty="0" smtClean="0">
                <a:solidFill>
                  <a:srgbClr val="AC0000"/>
                </a:solidFill>
                <a:latin typeface="SouvenirITCbyBT-LightItalic"/>
              </a:rPr>
              <a:t>Farkl</a:t>
            </a:r>
            <a:r>
              <a:rPr lang="tr-TR" b="1" dirty="0" smtClean="0">
                <a:solidFill>
                  <a:srgbClr val="AC0000"/>
                </a:solidFill>
                <a:latin typeface="TimesNewRomanPS-ItalicMT"/>
              </a:rPr>
              <a:t>ı</a:t>
            </a:r>
            <a:r>
              <a:rPr lang="tr-TR" b="1" dirty="0" smtClean="0">
                <a:solidFill>
                  <a:srgbClr val="AC0000"/>
                </a:solidFill>
                <a:latin typeface="SouvenirITCbyBT-LightItalic"/>
              </a:rPr>
              <a:t>la</a:t>
            </a:r>
            <a:r>
              <a:rPr lang="tr-TR" b="1" dirty="0" smtClean="0">
                <a:solidFill>
                  <a:srgbClr val="AC0000"/>
                </a:solidFill>
                <a:latin typeface="TimesNewRomanPS-ItalicMT"/>
              </a:rPr>
              <a:t>ş</a:t>
            </a:r>
            <a:r>
              <a:rPr lang="tr-TR" b="1" dirty="0" smtClean="0">
                <a:solidFill>
                  <a:srgbClr val="AC0000"/>
                </a:solidFill>
                <a:latin typeface="SouvenirITCbyBT-LightItalic"/>
              </a:rPr>
              <a:t>t</a:t>
            </a:r>
            <a:r>
              <a:rPr lang="tr-TR" b="1" dirty="0" smtClean="0">
                <a:solidFill>
                  <a:srgbClr val="AC0000"/>
                </a:solidFill>
                <a:latin typeface="TimesNewRomanPS-ItalicMT"/>
              </a:rPr>
              <a:t>ı</a:t>
            </a:r>
            <a:r>
              <a:rPr lang="tr-TR" b="1" dirty="0" smtClean="0">
                <a:solidFill>
                  <a:srgbClr val="AC0000"/>
                </a:solidFill>
                <a:latin typeface="SouvenirITCbyBT-LightItalic"/>
              </a:rPr>
              <a:t>rman</a:t>
            </a:r>
            <a:r>
              <a:rPr lang="tr-TR" b="1" dirty="0" smtClean="0">
                <a:solidFill>
                  <a:srgbClr val="AC0000"/>
                </a:solidFill>
                <a:latin typeface="TimesNewRomanPS-ItalicMT"/>
              </a:rPr>
              <a:t>ı</a:t>
            </a:r>
            <a:r>
              <a:rPr lang="tr-TR" b="1" dirty="0" smtClean="0">
                <a:solidFill>
                  <a:srgbClr val="AC0000"/>
                </a:solidFill>
                <a:latin typeface="SouvenirITCbyBT-LightItalic"/>
              </a:rPr>
              <a:t>n </a:t>
            </a:r>
            <a:r>
              <a:rPr lang="tr-TR" b="1" dirty="0">
                <a:solidFill>
                  <a:srgbClr val="AC0000"/>
                </a:solidFill>
                <a:latin typeface="SouvenirITCbyBT-LightItalic"/>
              </a:rPr>
              <a:t>Giderilmesi (De-</a:t>
            </a:r>
            <a:r>
              <a:rPr lang="tr-TR" b="1" dirty="0" err="1">
                <a:solidFill>
                  <a:srgbClr val="AC0000"/>
                </a:solidFill>
                <a:latin typeface="SouvenirITCbyBT-LightItalic"/>
              </a:rPr>
              <a:t>differantiation</a:t>
            </a:r>
            <a:r>
              <a:rPr lang="tr-TR" b="1" dirty="0">
                <a:solidFill>
                  <a:srgbClr val="AC0000"/>
                </a:solidFill>
                <a:latin typeface="SouvenirITCbyBT-LightItalic"/>
              </a:rPr>
              <a:t>): </a:t>
            </a:r>
            <a:r>
              <a:rPr lang="tr-TR" b="1" dirty="0">
                <a:latin typeface="SouvenirITCbyBT-Light"/>
              </a:rPr>
              <a:t>Geleneksel s</a:t>
            </a:r>
            <a:r>
              <a:rPr lang="tr-TR" b="1" dirty="0">
                <a:latin typeface="TimesNewRoman"/>
              </a:rPr>
              <a:t>ı</a:t>
            </a:r>
            <a:r>
              <a:rPr lang="tr-TR" b="1" dirty="0">
                <a:latin typeface="SouvenirITCbyBT-Light"/>
              </a:rPr>
              <a:t>n</a:t>
            </a:r>
            <a:r>
              <a:rPr lang="tr-TR" b="1" dirty="0">
                <a:latin typeface="TimesNewRoman"/>
              </a:rPr>
              <a:t>ı</a:t>
            </a:r>
            <a:r>
              <a:rPr lang="tr-TR" b="1" dirty="0">
                <a:latin typeface="SouvenirITCbyBT-Light"/>
              </a:rPr>
              <a:t>rlar</a:t>
            </a:r>
            <a:r>
              <a:rPr lang="tr-TR" b="1" dirty="0">
                <a:latin typeface="TimesNewRoman"/>
              </a:rPr>
              <a:t>ı</a:t>
            </a:r>
            <a:r>
              <a:rPr lang="tr-TR" b="1" dirty="0">
                <a:latin typeface="SouvenirITCbyBT-Light"/>
              </a:rPr>
              <a:t>n</a:t>
            </a:r>
          </a:p>
          <a:p>
            <a:r>
              <a:rPr lang="tr-TR" b="1" dirty="0">
                <a:latin typeface="SouvenirITCbyBT-Light"/>
              </a:rPr>
              <a:t>bulan</a:t>
            </a:r>
            <a:r>
              <a:rPr lang="tr-TR" b="1" dirty="0">
                <a:latin typeface="TimesNewRoman"/>
              </a:rPr>
              <a:t>ı</a:t>
            </a:r>
            <a:r>
              <a:rPr lang="tr-TR" b="1" dirty="0">
                <a:latin typeface="SouvenirITCbyBT-Light"/>
              </a:rPr>
              <a:t>kla</a:t>
            </a:r>
            <a:r>
              <a:rPr lang="tr-TR" b="1" dirty="0">
                <a:latin typeface="TimesNewRoman"/>
              </a:rPr>
              <a:t>ş</a:t>
            </a:r>
            <a:r>
              <a:rPr lang="tr-TR" b="1" dirty="0">
                <a:latin typeface="SouvenirITCbyBT-Light"/>
              </a:rPr>
              <a:t>mas</a:t>
            </a:r>
            <a:r>
              <a:rPr lang="tr-TR" b="1" dirty="0">
                <a:latin typeface="TimesNewRoman"/>
              </a:rPr>
              <a:t>ı </a:t>
            </a:r>
            <a:r>
              <a:rPr lang="tr-TR" b="1" dirty="0">
                <a:latin typeface="SouvenirITCbyBT-Light"/>
              </a:rPr>
              <a:t>ve hiyerar</a:t>
            </a:r>
            <a:r>
              <a:rPr lang="tr-TR" b="1" dirty="0">
                <a:latin typeface="TimesNewRoman"/>
              </a:rPr>
              <a:t>ş</a:t>
            </a:r>
            <a:r>
              <a:rPr lang="tr-TR" b="1" dirty="0">
                <a:latin typeface="SouvenirITCbyBT-Light"/>
              </a:rPr>
              <a:t>ik yap</a:t>
            </a:r>
            <a:r>
              <a:rPr lang="tr-TR" b="1" dirty="0">
                <a:latin typeface="TimesNewRoman"/>
              </a:rPr>
              <a:t>ı</a:t>
            </a:r>
            <a:r>
              <a:rPr lang="tr-TR" b="1" dirty="0">
                <a:latin typeface="SouvenirITCbyBT-Light"/>
              </a:rPr>
              <a:t>lar</a:t>
            </a:r>
            <a:r>
              <a:rPr lang="tr-TR" b="1" dirty="0">
                <a:latin typeface="TimesNewRoman"/>
              </a:rPr>
              <a:t>ı</a:t>
            </a:r>
            <a:r>
              <a:rPr lang="tr-TR" b="1" dirty="0">
                <a:latin typeface="SouvenirITCbyBT-Light"/>
              </a:rPr>
              <a:t>n erozyona u</a:t>
            </a:r>
            <a:r>
              <a:rPr lang="tr-TR" b="1" dirty="0">
                <a:latin typeface="TimesNewRoman"/>
              </a:rPr>
              <a:t>ğ</a:t>
            </a:r>
            <a:r>
              <a:rPr lang="tr-TR" b="1" dirty="0">
                <a:latin typeface="SouvenirITCbyBT-Light"/>
              </a:rPr>
              <a:t>ramas</a:t>
            </a:r>
            <a:r>
              <a:rPr lang="tr-TR" b="1" dirty="0">
                <a:latin typeface="TimesNewRoman"/>
              </a:rPr>
              <a:t>ı</a:t>
            </a:r>
            <a:r>
              <a:rPr lang="tr-TR" b="1" dirty="0">
                <a:latin typeface="SouvenirITCbyBT-Light"/>
              </a:rPr>
              <a:t>, yok edilmesi</a:t>
            </a:r>
            <a:r>
              <a:rPr lang="tr-TR" b="1" dirty="0" smtClean="0">
                <a:latin typeface="SouvenirITCbyBT-Light"/>
              </a:rPr>
              <a:t>.</a:t>
            </a:r>
          </a:p>
          <a:p>
            <a:endParaRPr lang="tr-TR" b="1" dirty="0">
              <a:latin typeface="SouvenirITCbyBT-Light"/>
            </a:endParaRPr>
          </a:p>
          <a:p>
            <a:r>
              <a:rPr lang="tr-TR" b="1" dirty="0" err="1" smtClean="0">
                <a:solidFill>
                  <a:srgbClr val="AC0000"/>
                </a:solidFill>
                <a:latin typeface="SouvenirITCbyBT-LightItalic"/>
              </a:rPr>
              <a:t>Üstgerçeklik</a:t>
            </a:r>
            <a:r>
              <a:rPr lang="tr-TR" b="1" dirty="0" smtClean="0">
                <a:solidFill>
                  <a:srgbClr val="AC0000"/>
                </a:solidFill>
                <a:latin typeface="SouvenirITCbyBT-LightItalic"/>
              </a:rPr>
              <a:t> </a:t>
            </a:r>
            <a:r>
              <a:rPr lang="tr-TR" b="1" dirty="0">
                <a:solidFill>
                  <a:srgbClr val="AC0000"/>
                </a:solidFill>
                <a:latin typeface="SouvenirITCbyBT-LightItalic"/>
              </a:rPr>
              <a:t>(</a:t>
            </a:r>
            <a:r>
              <a:rPr lang="tr-TR" b="1" dirty="0" err="1">
                <a:solidFill>
                  <a:srgbClr val="AC0000"/>
                </a:solidFill>
                <a:latin typeface="SouvenirITCbyBT-LightItalic"/>
              </a:rPr>
              <a:t>Hyper-reality</a:t>
            </a:r>
            <a:r>
              <a:rPr lang="tr-TR" b="1" dirty="0">
                <a:solidFill>
                  <a:srgbClr val="AC0000"/>
                </a:solidFill>
                <a:latin typeface="SouvenirITCbyBT-LightItalic"/>
              </a:rPr>
              <a:t>): </a:t>
            </a:r>
            <a:r>
              <a:rPr lang="tr-TR" b="1" dirty="0">
                <a:latin typeface="SouvenirITCbyBT-Light"/>
              </a:rPr>
              <a:t>Fantezi dünyas</a:t>
            </a:r>
            <a:r>
              <a:rPr lang="tr-TR" b="1" dirty="0">
                <a:latin typeface="TimesNewRoman"/>
              </a:rPr>
              <a:t>ı</a:t>
            </a:r>
            <a:r>
              <a:rPr lang="tr-TR" b="1" dirty="0">
                <a:latin typeface="SouvenirITCbyBT-Light"/>
              </a:rPr>
              <a:t>, sanal gerçeklik</a:t>
            </a:r>
            <a:r>
              <a:rPr lang="tr-TR" b="1" dirty="0" smtClean="0">
                <a:latin typeface="SouvenirITCbyBT-Light"/>
              </a:rPr>
              <a:t>.</a:t>
            </a:r>
          </a:p>
          <a:p>
            <a:endParaRPr lang="tr-TR" b="1" dirty="0">
              <a:latin typeface="SouvenirITCbyBT-Light"/>
            </a:endParaRPr>
          </a:p>
          <a:p>
            <a:r>
              <a:rPr lang="tr-TR" b="1" dirty="0" smtClean="0">
                <a:solidFill>
                  <a:srgbClr val="AC0000"/>
                </a:solidFill>
                <a:latin typeface="SouvenirITCbyBT-LightItalic"/>
              </a:rPr>
              <a:t>Kronoloji </a:t>
            </a:r>
            <a:r>
              <a:rPr lang="tr-TR" b="1" dirty="0">
                <a:solidFill>
                  <a:srgbClr val="AC0000"/>
                </a:solidFill>
                <a:latin typeface="SouvenirITCbyBT-LightItalic"/>
              </a:rPr>
              <a:t>(</a:t>
            </a:r>
            <a:r>
              <a:rPr lang="tr-TR" b="1" dirty="0" err="1">
                <a:solidFill>
                  <a:srgbClr val="AC0000"/>
                </a:solidFill>
                <a:latin typeface="SouvenirITCbyBT-LightItalic"/>
              </a:rPr>
              <a:t>Chronology</a:t>
            </a:r>
            <a:r>
              <a:rPr lang="tr-TR" b="1" dirty="0">
                <a:solidFill>
                  <a:srgbClr val="AC0000"/>
                </a:solidFill>
                <a:latin typeface="SouvenirITCbyBT-LightItalic"/>
              </a:rPr>
              <a:t>): </a:t>
            </a:r>
            <a:r>
              <a:rPr lang="tr-TR" b="1" dirty="0">
                <a:latin typeface="SouvenirITCbyBT-Light"/>
              </a:rPr>
              <a:t>Geçmi</a:t>
            </a:r>
            <a:r>
              <a:rPr lang="tr-TR" b="1" dirty="0">
                <a:latin typeface="TimesNewRoman"/>
              </a:rPr>
              <a:t>ş</a:t>
            </a:r>
            <a:r>
              <a:rPr lang="tr-TR" b="1" dirty="0">
                <a:latin typeface="SouvenirITCbyBT-Light"/>
              </a:rPr>
              <a:t>e ilgi, özlem</a:t>
            </a:r>
            <a:r>
              <a:rPr lang="tr-TR" b="1" dirty="0" smtClean="0">
                <a:latin typeface="SouvenirITCbyBT-Light"/>
              </a:rPr>
              <a:t>.</a:t>
            </a:r>
          </a:p>
          <a:p>
            <a:endParaRPr lang="tr-TR" b="1" dirty="0">
              <a:latin typeface="SouvenirITCbyBT-Light"/>
            </a:endParaRPr>
          </a:p>
          <a:p>
            <a:r>
              <a:rPr lang="tr-TR" b="1" dirty="0" smtClean="0">
                <a:solidFill>
                  <a:srgbClr val="AC0000"/>
                </a:solidFill>
                <a:latin typeface="SouvenirITCbyBT-LightItalic"/>
              </a:rPr>
              <a:t>Pasti</a:t>
            </a:r>
            <a:r>
              <a:rPr lang="tr-TR" b="1" dirty="0" smtClean="0">
                <a:solidFill>
                  <a:srgbClr val="AC0000"/>
                </a:solidFill>
                <a:latin typeface="TimesNewRomanPS-ItalicMT"/>
              </a:rPr>
              <a:t>ş </a:t>
            </a:r>
            <a:r>
              <a:rPr lang="tr-TR" b="1" dirty="0">
                <a:solidFill>
                  <a:srgbClr val="AC0000"/>
                </a:solidFill>
                <a:latin typeface="SouvenirITCbyBT-LightItalic"/>
              </a:rPr>
              <a:t>(</a:t>
            </a:r>
            <a:r>
              <a:rPr lang="tr-TR" b="1" dirty="0" err="1">
                <a:solidFill>
                  <a:srgbClr val="AC0000"/>
                </a:solidFill>
                <a:latin typeface="SouvenirITCbyBT-LightItalic"/>
              </a:rPr>
              <a:t>Pastiche</a:t>
            </a:r>
            <a:r>
              <a:rPr lang="tr-TR" b="1" dirty="0">
                <a:solidFill>
                  <a:srgbClr val="AC0000"/>
                </a:solidFill>
                <a:latin typeface="SouvenirITCbyBT-LightItalic"/>
              </a:rPr>
              <a:t>): </a:t>
            </a:r>
            <a:r>
              <a:rPr lang="tr-TR" b="1" dirty="0">
                <a:latin typeface="SouvenirITCbyBT-Light"/>
              </a:rPr>
              <a:t>Edebiyat, müzik ve mimari ile ilgili stillerin kar</a:t>
            </a:r>
            <a:r>
              <a:rPr lang="tr-TR" b="1" dirty="0">
                <a:latin typeface="TimesNewRoman"/>
              </a:rPr>
              <a:t>ış</a:t>
            </a:r>
            <a:r>
              <a:rPr lang="tr-TR" b="1" dirty="0">
                <a:latin typeface="SouvenirITCbyBT-Light"/>
              </a:rPr>
              <a:t>t</a:t>
            </a:r>
            <a:r>
              <a:rPr lang="tr-TR" b="1" dirty="0">
                <a:latin typeface="TimesNewRoman"/>
              </a:rPr>
              <a:t>ı</a:t>
            </a:r>
            <a:r>
              <a:rPr lang="tr-TR" b="1" dirty="0">
                <a:latin typeface="SouvenirITCbyBT-Light"/>
              </a:rPr>
              <a:t>r</a:t>
            </a:r>
            <a:r>
              <a:rPr lang="tr-TR" b="1" dirty="0">
                <a:latin typeface="TimesNewRoman"/>
              </a:rPr>
              <a:t>ı</a:t>
            </a:r>
            <a:r>
              <a:rPr lang="tr-TR" b="1" dirty="0">
                <a:latin typeface="SouvenirITCbyBT-Light"/>
              </a:rPr>
              <a:t>lmas</a:t>
            </a:r>
            <a:r>
              <a:rPr lang="tr-TR" b="1" dirty="0">
                <a:latin typeface="TimesNewRoman"/>
              </a:rPr>
              <a:t>ı</a:t>
            </a:r>
            <a:r>
              <a:rPr lang="tr-TR" b="1" dirty="0" smtClean="0">
                <a:latin typeface="SouvenirITCbyBT-Light"/>
              </a:rPr>
              <a:t>.</a:t>
            </a:r>
          </a:p>
          <a:p>
            <a:endParaRPr lang="tr-TR" b="1" dirty="0">
              <a:latin typeface="SouvenirITCbyBT-Light"/>
            </a:endParaRPr>
          </a:p>
          <a:p>
            <a:r>
              <a:rPr lang="tr-TR" b="1" dirty="0" err="1" smtClean="0">
                <a:solidFill>
                  <a:srgbClr val="AC0000"/>
                </a:solidFill>
                <a:latin typeface="SouvenirITCbyBT-LightItalic"/>
              </a:rPr>
              <a:t>Kurumsalcılık</a:t>
            </a:r>
            <a:r>
              <a:rPr lang="tr-TR" b="1" dirty="0" smtClean="0">
                <a:solidFill>
                  <a:srgbClr val="AC0000"/>
                </a:solidFill>
                <a:latin typeface="SouvenirITCbyBT-LightItalic"/>
              </a:rPr>
              <a:t> </a:t>
            </a:r>
            <a:r>
              <a:rPr lang="tr-TR" b="1" dirty="0">
                <a:solidFill>
                  <a:srgbClr val="AC0000"/>
                </a:solidFill>
                <a:latin typeface="SouvenirITCbyBT-LightItalic"/>
              </a:rPr>
              <a:t>Karşıtlığı (Anti-</a:t>
            </a:r>
            <a:r>
              <a:rPr lang="tr-TR" b="1" dirty="0" err="1">
                <a:solidFill>
                  <a:srgbClr val="AC0000"/>
                </a:solidFill>
                <a:latin typeface="SouvenirITCbyBT-LightItalic"/>
              </a:rPr>
              <a:t>foundationalism</a:t>
            </a:r>
            <a:r>
              <a:rPr lang="tr-TR" b="1" dirty="0">
                <a:solidFill>
                  <a:srgbClr val="AC0000"/>
                </a:solidFill>
                <a:latin typeface="SouvenirITCbyBT-LightItalic"/>
              </a:rPr>
              <a:t>): </a:t>
            </a:r>
            <a:r>
              <a:rPr lang="tr-TR" b="1" dirty="0">
                <a:latin typeface="SouvenirITCbyBT-Light"/>
              </a:rPr>
              <a:t>Ortodoks yap</a:t>
            </a:r>
            <a:r>
              <a:rPr lang="tr-TR" b="1" dirty="0">
                <a:latin typeface="TimesNewRoman"/>
              </a:rPr>
              <a:t>ı</a:t>
            </a:r>
            <a:r>
              <a:rPr lang="tr-TR" b="1" dirty="0">
                <a:latin typeface="SouvenirITCbyBT-Light"/>
              </a:rPr>
              <a:t>ya ve </a:t>
            </a:r>
            <a:r>
              <a:rPr lang="tr-TR" b="1" dirty="0" smtClean="0">
                <a:latin typeface="SouvenirITCbyBT-Light"/>
              </a:rPr>
              <a:t>evrensel gerçekliklere </a:t>
            </a:r>
            <a:r>
              <a:rPr lang="tr-TR" b="1" dirty="0">
                <a:latin typeface="SouvenirITCbyBT-Light"/>
              </a:rPr>
              <a:t>yönelik </a:t>
            </a:r>
            <a:r>
              <a:rPr lang="tr-TR" b="1" dirty="0" smtClean="0">
                <a:latin typeface="SouvenirITCbyBT-Light"/>
              </a:rPr>
              <a:t>antipati</a:t>
            </a:r>
          </a:p>
          <a:p>
            <a:endParaRPr lang="tr-TR" b="1" dirty="0">
              <a:latin typeface="SouvenirITCbyBT-Light"/>
            </a:endParaRPr>
          </a:p>
          <a:p>
            <a:r>
              <a:rPr lang="tr-TR" b="1" dirty="0" smtClean="0">
                <a:solidFill>
                  <a:srgbClr val="AC0000"/>
                </a:solidFill>
                <a:latin typeface="SouvenirITCbyBT-LightItalic"/>
              </a:rPr>
              <a:t>Ço</a:t>
            </a:r>
            <a:r>
              <a:rPr lang="tr-TR" b="1" dirty="0" smtClean="0">
                <a:solidFill>
                  <a:srgbClr val="AC0000"/>
                </a:solidFill>
                <a:latin typeface="TimesNewRomanPS-ItalicMT"/>
              </a:rPr>
              <a:t>ğ</a:t>
            </a:r>
            <a:r>
              <a:rPr lang="tr-TR" b="1" dirty="0" smtClean="0">
                <a:solidFill>
                  <a:srgbClr val="AC0000"/>
                </a:solidFill>
                <a:latin typeface="SouvenirITCbyBT-LightItalic"/>
              </a:rPr>
              <a:t>ulculuk </a:t>
            </a:r>
            <a:r>
              <a:rPr lang="tr-TR" b="1" dirty="0">
                <a:solidFill>
                  <a:srgbClr val="AC0000"/>
                </a:solidFill>
                <a:latin typeface="SouvenirITCbyBT-LightItalic"/>
              </a:rPr>
              <a:t>(</a:t>
            </a:r>
            <a:r>
              <a:rPr lang="tr-TR" b="1" dirty="0" err="1">
                <a:solidFill>
                  <a:srgbClr val="AC0000"/>
                </a:solidFill>
                <a:latin typeface="SouvenirITCbyBT-LightItalic"/>
              </a:rPr>
              <a:t>Pluralism</a:t>
            </a:r>
            <a:r>
              <a:rPr lang="tr-TR" b="1" dirty="0">
                <a:solidFill>
                  <a:srgbClr val="AC0000"/>
                </a:solidFill>
                <a:latin typeface="SouvenirITCbyBT-LightItalic"/>
              </a:rPr>
              <a:t>): </a:t>
            </a:r>
            <a:r>
              <a:rPr lang="tr-TR" b="1" dirty="0" smtClean="0">
                <a:latin typeface="SouvenirITCbyBT-LightItalic"/>
              </a:rPr>
              <a:t>F</a:t>
            </a:r>
            <a:r>
              <a:rPr lang="tr-TR" b="1" dirty="0" smtClean="0">
                <a:latin typeface="SouvenirITCbyBT-Light"/>
              </a:rPr>
              <a:t>arkl</a:t>
            </a:r>
            <a:r>
              <a:rPr lang="tr-TR" b="1" dirty="0" smtClean="0">
                <a:latin typeface="TimesNewRoman"/>
              </a:rPr>
              <a:t>ı</a:t>
            </a:r>
            <a:r>
              <a:rPr lang="tr-TR" b="1" dirty="0" smtClean="0">
                <a:latin typeface="SouvenirITCbyBT-Light"/>
              </a:rPr>
              <a:t>l</a:t>
            </a:r>
            <a:r>
              <a:rPr lang="tr-TR" b="1" dirty="0" smtClean="0">
                <a:latin typeface="TimesNewRoman"/>
              </a:rPr>
              <a:t>ı</a:t>
            </a:r>
            <a:r>
              <a:rPr lang="tr-TR" b="1" dirty="0" smtClean="0">
                <a:latin typeface="SouvenirITCbyBT-Light"/>
              </a:rPr>
              <a:t>klara </a:t>
            </a:r>
            <a:r>
              <a:rPr lang="tr-TR" b="1" dirty="0">
                <a:latin typeface="SouvenirITCbyBT-Light"/>
              </a:rPr>
              <a:t>aç</a:t>
            </a:r>
            <a:r>
              <a:rPr lang="tr-TR" b="1" dirty="0">
                <a:latin typeface="TimesNewRoman"/>
              </a:rPr>
              <a:t>ı</a:t>
            </a:r>
            <a:r>
              <a:rPr lang="tr-TR" b="1" dirty="0">
                <a:latin typeface="SouvenirITCbyBT-Light"/>
              </a:rPr>
              <a:t>kl</a:t>
            </a:r>
            <a:r>
              <a:rPr lang="tr-TR" b="1" dirty="0">
                <a:latin typeface="TimesNewRoman"/>
              </a:rPr>
              <a:t>ı</a:t>
            </a:r>
            <a:r>
              <a:rPr lang="tr-TR" b="1" dirty="0">
                <a:latin typeface="SouvenirITCbyBT-Light"/>
              </a:rPr>
              <a:t>k </a:t>
            </a:r>
            <a:r>
              <a:rPr lang="tr-TR" b="1" dirty="0" smtClean="0">
                <a:latin typeface="SouvenirITCbyBT-Light"/>
              </a:rPr>
              <a:t>ve ho</a:t>
            </a:r>
            <a:r>
              <a:rPr lang="tr-TR" b="1" dirty="0" smtClean="0">
                <a:latin typeface="TimesNewRoman"/>
              </a:rPr>
              <a:t>ş</a:t>
            </a:r>
            <a:r>
              <a:rPr lang="tr-TR" b="1" dirty="0" smtClean="0">
                <a:latin typeface="SouvenirITCbyBT-Light"/>
              </a:rPr>
              <a:t>görü </a:t>
            </a:r>
            <a:endParaRPr lang="tr-TR" b="1" dirty="0"/>
          </a:p>
        </p:txBody>
      </p:sp>
    </p:spTree>
    <p:extLst>
      <p:ext uri="{BB962C8B-B14F-4D97-AF65-F5344CB8AC3E}">
        <p14:creationId xmlns:p14="http://schemas.microsoft.com/office/powerpoint/2010/main" val="12399344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792088"/>
          </a:xfrm>
        </p:spPr>
        <p:txBody>
          <a:bodyPr>
            <a:noAutofit/>
          </a:bodyPr>
          <a:lstStyle/>
          <a:p>
            <a:pPr algn="ctr"/>
            <a:r>
              <a:rPr lang="tr-TR" sz="2800" dirty="0">
                <a:solidFill>
                  <a:srgbClr val="04617B"/>
                </a:solidFill>
              </a:rPr>
              <a:t>Post Modern Toplumsal </a:t>
            </a:r>
            <a:r>
              <a:rPr lang="tr-TR" sz="2800" dirty="0" smtClean="0">
                <a:solidFill>
                  <a:srgbClr val="04617B"/>
                </a:solidFill>
              </a:rPr>
              <a:t>Yapı-II</a:t>
            </a:r>
            <a:br>
              <a:rPr lang="tr-TR" sz="2800" dirty="0" smtClean="0">
                <a:solidFill>
                  <a:srgbClr val="04617B"/>
                </a:solidFill>
              </a:rPr>
            </a:br>
            <a:r>
              <a:rPr lang="tr-TR" sz="2400" dirty="0" smtClean="0">
                <a:solidFill>
                  <a:srgbClr val="C00000"/>
                </a:solidFill>
                <a:latin typeface="TimesNewRoman"/>
              </a:rPr>
              <a:t>Üst- Gerçeklik</a:t>
            </a:r>
            <a:endParaRPr lang="tr-TR" sz="2400" dirty="0">
              <a:solidFill>
                <a:srgbClr val="C00000"/>
              </a:solidFill>
              <a:latin typeface="TimesNewRoman"/>
            </a:endParaRPr>
          </a:p>
        </p:txBody>
      </p:sp>
      <p:sp>
        <p:nvSpPr>
          <p:cNvPr id="3" name="İçerik Yer Tutucusu 2"/>
          <p:cNvSpPr>
            <a:spLocks noGrp="1"/>
          </p:cNvSpPr>
          <p:nvPr>
            <p:ph idx="1"/>
          </p:nvPr>
        </p:nvSpPr>
        <p:spPr>
          <a:xfrm>
            <a:off x="251520" y="1412776"/>
            <a:ext cx="8712968" cy="5184576"/>
          </a:xfrm>
          <a:ln>
            <a:solidFill>
              <a:schemeClr val="accent1"/>
            </a:solidFill>
          </a:ln>
        </p:spPr>
        <p:txBody>
          <a:bodyPr>
            <a:normAutofit fontScale="92500" lnSpcReduction="20000"/>
          </a:bodyPr>
          <a:lstStyle/>
          <a:p>
            <a:pPr lvl="0">
              <a:buClr>
                <a:srgbClr val="0BD0D9"/>
              </a:buClr>
            </a:pPr>
            <a:r>
              <a:rPr lang="tr-TR" dirty="0" err="1" smtClean="0">
                <a:latin typeface="SouvenirITCbyBT-Light"/>
              </a:rPr>
              <a:t>Üstgerçeklik</a:t>
            </a:r>
            <a:r>
              <a:rPr lang="tr-TR" dirty="0">
                <a:latin typeface="SouvenirITCbyBT-Light"/>
              </a:rPr>
              <a:t>, belirlenen gerçeklik </a:t>
            </a:r>
            <a:r>
              <a:rPr lang="tr-TR" dirty="0" smtClean="0">
                <a:latin typeface="SouvenirITCbyBT-Light"/>
              </a:rPr>
              <a:t>içinde benzetimin </a:t>
            </a:r>
            <a:r>
              <a:rPr lang="tr-TR" dirty="0">
                <a:latin typeface="SouvenirITCbyBT-Light"/>
              </a:rPr>
              <a:t>gücünü sunmada kullan</a:t>
            </a:r>
            <a:r>
              <a:rPr lang="tr-TR" dirty="0">
                <a:latin typeface="TimesNewRoman"/>
              </a:rPr>
              <a:t>ı</a:t>
            </a:r>
            <a:r>
              <a:rPr lang="tr-TR" dirty="0">
                <a:latin typeface="SouvenirITCbyBT-Light"/>
              </a:rPr>
              <a:t>lan bir kavramd</a:t>
            </a:r>
            <a:r>
              <a:rPr lang="tr-TR" dirty="0">
                <a:latin typeface="TimesNewRoman"/>
              </a:rPr>
              <a:t>ı</a:t>
            </a:r>
            <a:r>
              <a:rPr lang="tr-TR" dirty="0">
                <a:latin typeface="SouvenirITCbyBT-Light"/>
              </a:rPr>
              <a:t>r</a:t>
            </a:r>
            <a:r>
              <a:rPr lang="tr-TR" dirty="0" smtClean="0">
                <a:latin typeface="SouvenirITCbyBT-Light"/>
              </a:rPr>
              <a:t>.</a:t>
            </a:r>
            <a:r>
              <a:rPr lang="tr-TR" sz="1400" dirty="0">
                <a:solidFill>
                  <a:prstClr val="black"/>
                </a:solidFill>
                <a:latin typeface="SouvenirITCbyBT-Light"/>
              </a:rPr>
              <a:t> </a:t>
            </a:r>
            <a:endParaRPr lang="tr-TR" sz="1400" dirty="0" smtClean="0">
              <a:solidFill>
                <a:prstClr val="black"/>
              </a:solidFill>
              <a:latin typeface="SouvenirITCbyBT-Light"/>
            </a:endParaRPr>
          </a:p>
          <a:p>
            <a:pPr lvl="0">
              <a:buClr>
                <a:srgbClr val="0BD0D9"/>
              </a:buClr>
            </a:pPr>
            <a:r>
              <a:rPr lang="tr-TR" b="1" dirty="0" err="1" smtClean="0">
                <a:solidFill>
                  <a:srgbClr val="00B050"/>
                </a:solidFill>
                <a:latin typeface="SouvenirITCbyBT-Light"/>
              </a:rPr>
              <a:t>Sims</a:t>
            </a:r>
            <a:r>
              <a:rPr lang="tr-TR" b="1" dirty="0" smtClean="0">
                <a:solidFill>
                  <a:srgbClr val="00B050"/>
                </a:solidFill>
                <a:latin typeface="SouvenirITCbyBT-Light"/>
              </a:rPr>
              <a:t>  </a:t>
            </a:r>
          </a:p>
          <a:p>
            <a:pPr lvl="0">
              <a:buClr>
                <a:srgbClr val="0BD0D9"/>
              </a:buClr>
            </a:pPr>
            <a:r>
              <a:rPr lang="tr-TR" sz="1500" b="1" dirty="0" smtClean="0">
                <a:solidFill>
                  <a:srgbClr val="00B050"/>
                </a:solidFill>
                <a:latin typeface="SouvenirITCbyBT-Light"/>
              </a:rPr>
              <a:t>Sanal Hayatlar</a:t>
            </a:r>
          </a:p>
          <a:p>
            <a:pPr lvl="0">
              <a:buClr>
                <a:srgbClr val="0BD0D9"/>
              </a:buClr>
            </a:pPr>
            <a:r>
              <a:rPr lang="tr-TR" sz="1500" b="1" dirty="0" err="1" smtClean="0">
                <a:solidFill>
                  <a:srgbClr val="00B050"/>
                </a:solidFill>
                <a:latin typeface="SouvenirITCbyBT-Light"/>
              </a:rPr>
              <a:t>Sims</a:t>
            </a:r>
            <a:r>
              <a:rPr lang="tr-TR" sz="1500" b="1" dirty="0" smtClean="0">
                <a:solidFill>
                  <a:srgbClr val="00B050"/>
                </a:solidFill>
                <a:latin typeface="SouvenirITCbyBT-Light"/>
              </a:rPr>
              <a:t> </a:t>
            </a:r>
            <a:r>
              <a:rPr lang="tr-TR" sz="1500" b="1" dirty="0">
                <a:solidFill>
                  <a:srgbClr val="00B050"/>
                </a:solidFill>
                <a:latin typeface="SouvenirITCbyBT-Light"/>
              </a:rPr>
              <a:t>bir tüketici </a:t>
            </a:r>
            <a:r>
              <a:rPr lang="tr-TR" sz="1500" b="1" dirty="0" smtClean="0">
                <a:solidFill>
                  <a:srgbClr val="00B050"/>
                </a:solidFill>
                <a:latin typeface="SouvenirITCbyBT-Light"/>
              </a:rPr>
              <a:t>kitlesi  de </a:t>
            </a:r>
            <a:r>
              <a:rPr lang="tr-TR" sz="1500" b="1" dirty="0">
                <a:solidFill>
                  <a:srgbClr val="00B050"/>
                </a:solidFill>
                <a:latin typeface="SouvenirITCbyBT-Light"/>
              </a:rPr>
              <a:t>yaratmaktad</a:t>
            </a:r>
            <a:r>
              <a:rPr lang="tr-TR" sz="1500" b="1" dirty="0">
                <a:solidFill>
                  <a:srgbClr val="00B050"/>
                </a:solidFill>
                <a:latin typeface="TimesNewRoman"/>
              </a:rPr>
              <a:t>ı</a:t>
            </a:r>
            <a:r>
              <a:rPr lang="tr-TR" sz="1500" b="1" dirty="0">
                <a:solidFill>
                  <a:srgbClr val="00B050"/>
                </a:solidFill>
                <a:latin typeface="SouvenirITCbyBT-Light"/>
              </a:rPr>
              <a:t>r. </a:t>
            </a:r>
            <a:endParaRPr lang="tr-TR" sz="1500" b="1" dirty="0" smtClean="0">
              <a:solidFill>
                <a:srgbClr val="00B050"/>
              </a:solidFill>
              <a:latin typeface="SouvenirITCbyBT-Light"/>
            </a:endParaRPr>
          </a:p>
          <a:p>
            <a:pPr lvl="0">
              <a:buClr>
                <a:srgbClr val="0BD0D9"/>
              </a:buClr>
            </a:pPr>
            <a:r>
              <a:rPr lang="tr-TR" sz="1500" b="1" dirty="0">
                <a:solidFill>
                  <a:srgbClr val="00B050"/>
                </a:solidFill>
                <a:latin typeface="SouvenirITCbyBT-Light"/>
              </a:rPr>
              <a:t>S</a:t>
            </a:r>
            <a:r>
              <a:rPr lang="tr-TR" sz="1500" b="1" dirty="0" smtClean="0">
                <a:solidFill>
                  <a:srgbClr val="00B050"/>
                </a:solidFill>
                <a:latin typeface="SouvenirITCbyBT-Light"/>
              </a:rPr>
              <a:t>anal </a:t>
            </a:r>
            <a:r>
              <a:rPr lang="tr-TR" sz="1500" b="1" dirty="0">
                <a:solidFill>
                  <a:srgbClr val="00B050"/>
                </a:solidFill>
                <a:latin typeface="SouvenirITCbyBT-Light"/>
              </a:rPr>
              <a:t>gerçeklik içinde bir </a:t>
            </a:r>
            <a:r>
              <a:rPr lang="tr-TR" sz="1500" b="1" dirty="0" smtClean="0">
                <a:solidFill>
                  <a:srgbClr val="00B050"/>
                </a:solidFill>
                <a:latin typeface="SouvenirITCbyBT-Light"/>
              </a:rPr>
              <a:t>tüketici olarak </a:t>
            </a:r>
            <a:r>
              <a:rPr lang="tr-TR" sz="1500" b="1" dirty="0">
                <a:solidFill>
                  <a:srgbClr val="00B050"/>
                </a:solidFill>
                <a:latin typeface="SouvenirITCbyBT-Light"/>
              </a:rPr>
              <a:t>da yer edinmektedirler</a:t>
            </a:r>
            <a:r>
              <a:rPr lang="tr-TR" sz="1500" b="1" dirty="0" smtClean="0">
                <a:solidFill>
                  <a:srgbClr val="00B050"/>
                </a:solidFill>
                <a:latin typeface="SouvenirITCbyBT-Light"/>
              </a:rPr>
              <a:t>.</a:t>
            </a:r>
          </a:p>
          <a:p>
            <a:pPr lvl="0">
              <a:buClr>
                <a:srgbClr val="0BD0D9"/>
              </a:buClr>
            </a:pPr>
            <a:endParaRPr lang="tr-TR" sz="1500" b="1" dirty="0">
              <a:solidFill>
                <a:srgbClr val="C00000"/>
              </a:solidFill>
              <a:latin typeface="SouvenirITCbyBT-Light"/>
            </a:endParaRPr>
          </a:p>
          <a:p>
            <a:pPr lvl="0">
              <a:buClr>
                <a:srgbClr val="0BD0D9"/>
              </a:buClr>
            </a:pPr>
            <a:endParaRPr lang="tr-TR" sz="1500" dirty="0" smtClean="0">
              <a:solidFill>
                <a:prstClr val="black"/>
              </a:solidFill>
              <a:latin typeface="SouvenirITCbyBT-Light"/>
            </a:endParaRPr>
          </a:p>
          <a:p>
            <a:pPr lvl="0">
              <a:buClr>
                <a:srgbClr val="0BD0D9"/>
              </a:buClr>
            </a:pPr>
            <a:r>
              <a:rPr lang="tr-TR" sz="2400" dirty="0" err="1" smtClean="0">
                <a:solidFill>
                  <a:prstClr val="black"/>
                </a:solidFill>
                <a:latin typeface="SouvenirITCbyBT-Light"/>
              </a:rPr>
              <a:t>Postmodern</a:t>
            </a:r>
            <a:r>
              <a:rPr lang="tr-TR" sz="2400" dirty="0" smtClean="0">
                <a:solidFill>
                  <a:prstClr val="black"/>
                </a:solidFill>
                <a:latin typeface="SouvenirITCbyBT-Light"/>
              </a:rPr>
              <a:t> toplumun </a:t>
            </a:r>
            <a:r>
              <a:rPr lang="tr-TR" sz="2400" dirty="0" err="1" smtClean="0">
                <a:solidFill>
                  <a:prstClr val="black"/>
                </a:solidFill>
                <a:latin typeface="SouvenirITCbyBT-Light"/>
              </a:rPr>
              <a:t>postmodern</a:t>
            </a:r>
            <a:r>
              <a:rPr lang="tr-TR" sz="2400" dirty="0" smtClean="0">
                <a:solidFill>
                  <a:prstClr val="black"/>
                </a:solidFill>
                <a:latin typeface="SouvenirITCbyBT-Light"/>
              </a:rPr>
              <a:t> bireyi için önemli olan,</a:t>
            </a:r>
          </a:p>
          <a:p>
            <a:pPr lvl="0">
              <a:buClr>
                <a:srgbClr val="0BD0D9"/>
              </a:buClr>
            </a:pPr>
            <a:r>
              <a:rPr lang="tr-TR" sz="2400" dirty="0">
                <a:solidFill>
                  <a:srgbClr val="0070C0"/>
                </a:solidFill>
                <a:latin typeface="SouvenirITCbyBT-LightItalic"/>
              </a:rPr>
              <a:t>Y</a:t>
            </a:r>
            <a:r>
              <a:rPr lang="tr-TR" sz="2400" dirty="0" smtClean="0">
                <a:solidFill>
                  <a:srgbClr val="0070C0"/>
                </a:solidFill>
                <a:latin typeface="SouvenirITCbyBT-LightItalic"/>
              </a:rPr>
              <a:t>a</a:t>
            </a:r>
            <a:r>
              <a:rPr lang="tr-TR" sz="2400" dirty="0" smtClean="0">
                <a:solidFill>
                  <a:srgbClr val="0070C0"/>
                </a:solidFill>
                <a:latin typeface="TimesNewRomanPS-ItalicMT"/>
              </a:rPr>
              <a:t>ş</a:t>
            </a:r>
            <a:r>
              <a:rPr lang="tr-TR" sz="2400" dirty="0" smtClean="0">
                <a:solidFill>
                  <a:srgbClr val="0070C0"/>
                </a:solidFill>
                <a:latin typeface="SouvenirITCbyBT-LightItalic"/>
              </a:rPr>
              <a:t>anmakta olandır* </a:t>
            </a:r>
            <a:endParaRPr lang="tr-TR" sz="2400" dirty="0" smtClean="0">
              <a:solidFill>
                <a:srgbClr val="0070C0"/>
              </a:solidFill>
              <a:latin typeface="SouvenirITCbyBT-Light"/>
            </a:endParaRPr>
          </a:p>
          <a:p>
            <a:pPr lvl="0">
              <a:buClr>
                <a:srgbClr val="0BD0D9"/>
              </a:buClr>
            </a:pPr>
            <a:endParaRPr lang="tr-TR" sz="2400" dirty="0" smtClean="0">
              <a:solidFill>
                <a:srgbClr val="0070C0"/>
              </a:solidFill>
              <a:latin typeface="SouvenirITCbyBT-Light"/>
            </a:endParaRPr>
          </a:p>
          <a:p>
            <a:pPr lvl="0">
              <a:buClr>
                <a:srgbClr val="0BD0D9"/>
              </a:buClr>
            </a:pPr>
            <a:r>
              <a:rPr lang="tr-TR" sz="2400" dirty="0" smtClean="0">
                <a:solidFill>
                  <a:prstClr val="black"/>
                </a:solidFill>
                <a:latin typeface="SouvenirITCbyBT-Light"/>
              </a:rPr>
              <a:t>Gelecek dü</a:t>
            </a:r>
            <a:r>
              <a:rPr lang="tr-TR" sz="2400" dirty="0" smtClean="0">
                <a:solidFill>
                  <a:prstClr val="black"/>
                </a:solidFill>
                <a:latin typeface="TimesNewRoman"/>
              </a:rPr>
              <a:t>ş</a:t>
            </a:r>
            <a:r>
              <a:rPr lang="tr-TR" sz="2400" dirty="0" smtClean="0">
                <a:solidFill>
                  <a:prstClr val="black"/>
                </a:solidFill>
                <a:latin typeface="SouvenirITCbyBT-Light"/>
              </a:rPr>
              <a:t>üncesinin bir gelece</a:t>
            </a:r>
            <a:r>
              <a:rPr lang="tr-TR" sz="2400" dirty="0" smtClean="0">
                <a:solidFill>
                  <a:prstClr val="black"/>
                </a:solidFill>
                <a:latin typeface="TimesNewRoman"/>
              </a:rPr>
              <a:t>ğ</a:t>
            </a:r>
            <a:r>
              <a:rPr lang="tr-TR" sz="2400" dirty="0" smtClean="0">
                <a:solidFill>
                  <a:prstClr val="black"/>
                </a:solidFill>
                <a:latin typeface="SouvenirITCbyBT-Light"/>
              </a:rPr>
              <a:t>e ba</a:t>
            </a:r>
            <a:r>
              <a:rPr lang="tr-TR" sz="2400" dirty="0" smtClean="0">
                <a:solidFill>
                  <a:prstClr val="black"/>
                </a:solidFill>
                <a:latin typeface="TimesNewRoman"/>
              </a:rPr>
              <a:t>ğ</a:t>
            </a:r>
            <a:r>
              <a:rPr lang="tr-TR" sz="2400" dirty="0" smtClean="0">
                <a:solidFill>
                  <a:prstClr val="black"/>
                </a:solidFill>
                <a:latin typeface="SouvenirITCbyBT-Light"/>
              </a:rPr>
              <a:t>lanmak reddedilir. </a:t>
            </a:r>
          </a:p>
          <a:p>
            <a:pPr lvl="0">
              <a:buClr>
                <a:srgbClr val="0BD0D9"/>
              </a:buClr>
            </a:pPr>
            <a:r>
              <a:rPr lang="tr-TR" sz="2400" dirty="0" smtClean="0">
                <a:solidFill>
                  <a:srgbClr val="0070C0"/>
                </a:solidFill>
                <a:latin typeface="SouvenirITCbyBT-Light"/>
              </a:rPr>
              <a:t>Şu an geçerli ise elinde olanın imajını pazarla*</a:t>
            </a:r>
          </a:p>
          <a:p>
            <a:pPr lvl="0">
              <a:buClr>
                <a:srgbClr val="0BD0D9"/>
              </a:buClr>
            </a:pPr>
            <a:endParaRPr lang="tr-TR" sz="2400" dirty="0" smtClean="0">
              <a:solidFill>
                <a:srgbClr val="0070C0"/>
              </a:solidFill>
              <a:latin typeface="SouvenirITCbyBT-Light"/>
            </a:endParaRPr>
          </a:p>
          <a:p>
            <a:pPr lvl="0">
              <a:buClr>
                <a:srgbClr val="0BD0D9"/>
              </a:buClr>
            </a:pPr>
            <a:r>
              <a:rPr lang="tr-TR" sz="2400" dirty="0" smtClean="0">
                <a:solidFill>
                  <a:prstClr val="black"/>
                </a:solidFill>
                <a:latin typeface="SouvenirITCbyBT-Light"/>
              </a:rPr>
              <a:t> Postmodern </a:t>
            </a:r>
            <a:r>
              <a:rPr lang="tr-TR" sz="2400" dirty="0">
                <a:solidFill>
                  <a:prstClr val="black"/>
                </a:solidFill>
                <a:latin typeface="SouvenirITCbyBT-Light"/>
              </a:rPr>
              <a:t>birey için önemli olan, sürekli bir güncellik </a:t>
            </a:r>
            <a:r>
              <a:rPr lang="tr-TR" sz="2400" dirty="0" smtClean="0">
                <a:solidFill>
                  <a:prstClr val="black"/>
                </a:solidFill>
                <a:latin typeface="SouvenirITCbyBT-Light"/>
              </a:rPr>
              <a:t>içinde ya</a:t>
            </a:r>
            <a:r>
              <a:rPr lang="tr-TR" sz="2400" dirty="0" smtClean="0">
                <a:solidFill>
                  <a:prstClr val="black"/>
                </a:solidFill>
                <a:latin typeface="TimesNewRoman"/>
              </a:rPr>
              <a:t>ş</a:t>
            </a:r>
            <a:r>
              <a:rPr lang="tr-TR" sz="2400" dirty="0" smtClean="0">
                <a:solidFill>
                  <a:prstClr val="black"/>
                </a:solidFill>
                <a:latin typeface="SouvenirITCbyBT-Light"/>
              </a:rPr>
              <a:t>amak</a:t>
            </a:r>
            <a:r>
              <a:rPr lang="tr-TR" sz="2400" dirty="0">
                <a:solidFill>
                  <a:prstClr val="black"/>
                </a:solidFill>
                <a:latin typeface="SouvenirITCbyBT-Light"/>
              </a:rPr>
              <a:t>, </a:t>
            </a:r>
            <a:r>
              <a:rPr lang="tr-TR" sz="2400" i="1" dirty="0">
                <a:solidFill>
                  <a:srgbClr val="0070C0"/>
                </a:solidFill>
                <a:latin typeface="SouvenirITCbyBT-LightItalic"/>
              </a:rPr>
              <a:t>“</a:t>
            </a:r>
            <a:r>
              <a:rPr lang="tr-TR" sz="2400" dirty="0">
                <a:solidFill>
                  <a:srgbClr val="0070C0"/>
                </a:solidFill>
                <a:latin typeface="SouvenirITCbyBT-LightItalic"/>
              </a:rPr>
              <a:t>bitmeyen ve sonsuz bugünü</a:t>
            </a:r>
            <a:r>
              <a:rPr lang="tr-TR" sz="2400" i="1" dirty="0">
                <a:solidFill>
                  <a:prstClr val="black"/>
                </a:solidFill>
                <a:latin typeface="SouvenirITCbyBT-LightItalic"/>
              </a:rPr>
              <a:t>” </a:t>
            </a:r>
            <a:r>
              <a:rPr lang="tr-TR" sz="2400" dirty="0">
                <a:solidFill>
                  <a:prstClr val="black"/>
                </a:solidFill>
                <a:latin typeface="SouvenirITCbyBT-Light"/>
              </a:rPr>
              <a:t>gerçekle</a:t>
            </a:r>
            <a:r>
              <a:rPr lang="tr-TR" sz="2400" dirty="0">
                <a:solidFill>
                  <a:prstClr val="black"/>
                </a:solidFill>
                <a:latin typeface="TimesNewRoman"/>
              </a:rPr>
              <a:t>ş</a:t>
            </a:r>
            <a:r>
              <a:rPr lang="tr-TR" sz="2400" dirty="0">
                <a:solidFill>
                  <a:prstClr val="black"/>
                </a:solidFill>
                <a:latin typeface="SouvenirITCbyBT-Light"/>
              </a:rPr>
              <a:t>tirmektir.</a:t>
            </a:r>
            <a:endParaRPr lang="tr-TR" sz="2400" dirty="0">
              <a:solidFill>
                <a:prstClr val="black"/>
              </a:solidFill>
            </a:endParaRPr>
          </a:p>
          <a:p>
            <a:pPr lvl="0">
              <a:buClr>
                <a:srgbClr val="0BD0D9"/>
              </a:buClr>
            </a:pPr>
            <a:endParaRPr lang="tr-TR" sz="1400" dirty="0">
              <a:solidFill>
                <a:prstClr val="black"/>
              </a:solidFill>
            </a:endParaRPr>
          </a:p>
          <a:p>
            <a:pPr lvl="0">
              <a:buClr>
                <a:srgbClr val="0BD0D9"/>
              </a:buClr>
            </a:pPr>
            <a:endParaRPr lang="tr-TR" dirty="0"/>
          </a:p>
        </p:txBody>
      </p:sp>
    </p:spTree>
    <p:extLst>
      <p:ext uri="{BB962C8B-B14F-4D97-AF65-F5344CB8AC3E}">
        <p14:creationId xmlns:p14="http://schemas.microsoft.com/office/powerpoint/2010/main" val="8504534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792088"/>
          </a:xfrm>
        </p:spPr>
        <p:txBody>
          <a:bodyPr>
            <a:normAutofit fontScale="90000"/>
          </a:bodyPr>
          <a:lstStyle/>
          <a:p>
            <a:pPr algn="ctr"/>
            <a:r>
              <a:rPr lang="tr-TR" sz="2800" b="1" dirty="0">
                <a:solidFill>
                  <a:srgbClr val="04617B"/>
                </a:solidFill>
              </a:rPr>
              <a:t>Post Modern Toplumsal </a:t>
            </a:r>
            <a:r>
              <a:rPr lang="tr-TR" sz="2800" b="1" dirty="0" smtClean="0">
                <a:solidFill>
                  <a:srgbClr val="04617B"/>
                </a:solidFill>
              </a:rPr>
              <a:t>Yapı-III</a:t>
            </a:r>
            <a:r>
              <a:rPr lang="tr-TR" sz="2800" b="1" dirty="0">
                <a:solidFill>
                  <a:srgbClr val="04617B"/>
                </a:solidFill>
              </a:rPr>
              <a:t/>
            </a:r>
            <a:br>
              <a:rPr lang="tr-TR" sz="2800" b="1" dirty="0">
                <a:solidFill>
                  <a:srgbClr val="04617B"/>
                </a:solidFill>
              </a:rPr>
            </a:br>
            <a:r>
              <a:rPr lang="tr-TR" sz="2400" b="1" dirty="0" smtClean="0">
                <a:solidFill>
                  <a:srgbClr val="C00000"/>
                </a:solidFill>
                <a:latin typeface="SouvenirITCbyBT-Demi"/>
              </a:rPr>
              <a:t>Parçalanma </a:t>
            </a:r>
            <a:r>
              <a:rPr lang="tr-TR" sz="2400" b="1" dirty="0">
                <a:solidFill>
                  <a:srgbClr val="C00000"/>
                </a:solidFill>
                <a:latin typeface="SouvenirITCbyBT-Demi"/>
              </a:rPr>
              <a:t>(</a:t>
            </a:r>
            <a:r>
              <a:rPr lang="tr-TR" sz="2400" b="1" dirty="0" err="1">
                <a:solidFill>
                  <a:srgbClr val="C00000"/>
                </a:solidFill>
                <a:latin typeface="SouvenirITCbyBT-Demi"/>
              </a:rPr>
              <a:t>Fragmentation</a:t>
            </a:r>
            <a:r>
              <a:rPr lang="tr-TR" sz="2400" b="1" dirty="0">
                <a:solidFill>
                  <a:srgbClr val="C00000"/>
                </a:solidFill>
                <a:latin typeface="SouvenirITCbyBT-Demi"/>
              </a:rPr>
              <a:t>):</a:t>
            </a:r>
            <a:endParaRPr lang="tr-TR" sz="2400" b="1" dirty="0">
              <a:solidFill>
                <a:srgbClr val="C00000"/>
              </a:solidFill>
            </a:endParaRPr>
          </a:p>
        </p:txBody>
      </p:sp>
      <p:sp>
        <p:nvSpPr>
          <p:cNvPr id="3" name="İçerik Yer Tutucusu 2"/>
          <p:cNvSpPr>
            <a:spLocks noGrp="1"/>
          </p:cNvSpPr>
          <p:nvPr>
            <p:ph idx="1"/>
          </p:nvPr>
        </p:nvSpPr>
        <p:spPr>
          <a:xfrm>
            <a:off x="251520" y="1052736"/>
            <a:ext cx="8712968" cy="5472608"/>
          </a:xfrm>
        </p:spPr>
        <p:txBody>
          <a:bodyPr>
            <a:normAutofit fontScale="70000" lnSpcReduction="20000"/>
          </a:bodyPr>
          <a:lstStyle/>
          <a:p>
            <a:pPr lvl="0">
              <a:buClr>
                <a:srgbClr val="0BD0D9"/>
              </a:buClr>
            </a:pPr>
            <a:r>
              <a:rPr lang="tr-TR" sz="2400" b="1" dirty="0" err="1">
                <a:solidFill>
                  <a:srgbClr val="0070C0"/>
                </a:solidFill>
                <a:latin typeface="SouvenirITCbyBT-Light"/>
              </a:rPr>
              <a:t>P</a:t>
            </a:r>
            <a:r>
              <a:rPr lang="tr-TR" sz="2400" b="1" dirty="0" err="1" smtClean="0">
                <a:solidFill>
                  <a:srgbClr val="0070C0"/>
                </a:solidFill>
                <a:latin typeface="SouvenirITCbyBT-Light"/>
              </a:rPr>
              <a:t>ostmodern</a:t>
            </a:r>
            <a:r>
              <a:rPr lang="tr-TR" sz="2400" b="1" dirty="0" smtClean="0">
                <a:solidFill>
                  <a:srgbClr val="0070C0"/>
                </a:solidFill>
                <a:latin typeface="SouvenirITCbyBT-Light"/>
              </a:rPr>
              <a:t> </a:t>
            </a:r>
            <a:r>
              <a:rPr lang="tr-TR" sz="2400" b="1" dirty="0">
                <a:solidFill>
                  <a:srgbClr val="0070C0"/>
                </a:solidFill>
                <a:latin typeface="SouvenirITCbyBT-Light"/>
              </a:rPr>
              <a:t>bireyin toplumsal ya</a:t>
            </a:r>
            <a:r>
              <a:rPr lang="tr-TR" sz="2400" b="1" dirty="0">
                <a:solidFill>
                  <a:srgbClr val="0070C0"/>
                </a:solidFill>
                <a:latin typeface="TimesNewRoman"/>
              </a:rPr>
              <a:t>ş</a:t>
            </a:r>
            <a:r>
              <a:rPr lang="tr-TR" sz="2400" b="1" dirty="0">
                <a:solidFill>
                  <a:srgbClr val="0070C0"/>
                </a:solidFill>
                <a:latin typeface="SouvenirITCbyBT-Light"/>
              </a:rPr>
              <a:t>am</a:t>
            </a:r>
            <a:r>
              <a:rPr lang="tr-TR" sz="2400" b="1" dirty="0">
                <a:solidFill>
                  <a:srgbClr val="0070C0"/>
                </a:solidFill>
                <a:latin typeface="TimesNewRoman"/>
              </a:rPr>
              <a:t>ı </a:t>
            </a:r>
            <a:r>
              <a:rPr lang="tr-TR" sz="2400" b="1" dirty="0">
                <a:solidFill>
                  <a:srgbClr val="0070C0"/>
                </a:solidFill>
                <a:latin typeface="SouvenirITCbyBT-Light"/>
              </a:rPr>
              <a:t>içinde birden fazla ve farkl</a:t>
            </a:r>
            <a:r>
              <a:rPr lang="tr-TR" sz="2400" b="1" dirty="0">
                <a:solidFill>
                  <a:srgbClr val="0070C0"/>
                </a:solidFill>
                <a:latin typeface="TimesNewRoman"/>
              </a:rPr>
              <a:t>ı </a:t>
            </a:r>
            <a:r>
              <a:rPr lang="tr-TR" sz="2400" b="1" dirty="0">
                <a:solidFill>
                  <a:srgbClr val="0070C0"/>
                </a:solidFill>
                <a:latin typeface="SouvenirITCbyBT-Light"/>
              </a:rPr>
              <a:t>toplumsal yap</a:t>
            </a:r>
            <a:r>
              <a:rPr lang="tr-TR" sz="2400" b="1" dirty="0">
                <a:solidFill>
                  <a:srgbClr val="0070C0"/>
                </a:solidFill>
                <a:latin typeface="TimesNewRoman"/>
              </a:rPr>
              <a:t>ı </a:t>
            </a:r>
            <a:r>
              <a:rPr lang="tr-TR" sz="2400" b="1" dirty="0">
                <a:solidFill>
                  <a:srgbClr val="0070C0"/>
                </a:solidFill>
                <a:latin typeface="SouvenirITCbyBT-Light"/>
              </a:rPr>
              <a:t>ya da toplulu</a:t>
            </a:r>
            <a:r>
              <a:rPr lang="tr-TR" sz="2400" b="1" dirty="0">
                <a:solidFill>
                  <a:srgbClr val="0070C0"/>
                </a:solidFill>
                <a:latin typeface="TimesNewRoman"/>
              </a:rPr>
              <a:t>ğ</a:t>
            </a:r>
            <a:r>
              <a:rPr lang="tr-TR" sz="2400" b="1" dirty="0">
                <a:solidFill>
                  <a:srgbClr val="0070C0"/>
                </a:solidFill>
                <a:latin typeface="SouvenirITCbyBT-Light"/>
              </a:rPr>
              <a:t>un üyesi </a:t>
            </a:r>
            <a:r>
              <a:rPr lang="tr-TR" sz="2400" b="1" dirty="0" smtClean="0">
                <a:solidFill>
                  <a:srgbClr val="0070C0"/>
                </a:solidFill>
                <a:latin typeface="SouvenirITCbyBT-Light"/>
              </a:rPr>
              <a:t>olmas</a:t>
            </a:r>
            <a:r>
              <a:rPr lang="tr-TR" sz="2400" b="1" dirty="0" smtClean="0">
                <a:solidFill>
                  <a:srgbClr val="0070C0"/>
                </a:solidFill>
                <a:latin typeface="TimesNewRoman"/>
              </a:rPr>
              <a:t>ı</a:t>
            </a:r>
            <a:r>
              <a:rPr lang="tr-TR" sz="2400" b="1" dirty="0" smtClean="0">
                <a:solidFill>
                  <a:srgbClr val="0070C0"/>
                </a:solidFill>
                <a:latin typeface="SouvenirITCbyBT-Light"/>
              </a:rPr>
              <a:t>*</a:t>
            </a:r>
          </a:p>
          <a:p>
            <a:pPr lvl="0">
              <a:buClr>
                <a:srgbClr val="0BD0D9"/>
              </a:buClr>
            </a:pPr>
            <a:endParaRPr lang="tr-TR" sz="2400" dirty="0">
              <a:solidFill>
                <a:prstClr val="black"/>
              </a:solidFill>
            </a:endParaRPr>
          </a:p>
          <a:p>
            <a:r>
              <a:rPr lang="tr-TR" dirty="0">
                <a:latin typeface="SouvenirITCbyBT-Light"/>
              </a:rPr>
              <a:t>Y</a:t>
            </a:r>
            <a:r>
              <a:rPr lang="tr-TR" dirty="0" smtClean="0">
                <a:latin typeface="SouvenirITCbyBT-Light"/>
              </a:rPr>
              <a:t>a</a:t>
            </a:r>
            <a:r>
              <a:rPr lang="tr-TR" dirty="0" smtClean="0">
                <a:latin typeface="TimesNewRoman"/>
              </a:rPr>
              <a:t>ş</a:t>
            </a:r>
            <a:r>
              <a:rPr lang="tr-TR" dirty="0" smtClean="0">
                <a:latin typeface="SouvenirITCbyBT-Light"/>
              </a:rPr>
              <a:t>am</a:t>
            </a:r>
            <a:r>
              <a:rPr lang="tr-TR" dirty="0" smtClean="0">
                <a:latin typeface="TimesNewRoman"/>
              </a:rPr>
              <a:t>ı</a:t>
            </a:r>
            <a:r>
              <a:rPr lang="tr-TR" dirty="0" smtClean="0">
                <a:latin typeface="SouvenirITCbyBT-Light"/>
              </a:rPr>
              <a:t>n </a:t>
            </a:r>
            <a:r>
              <a:rPr lang="tr-TR" dirty="0">
                <a:latin typeface="SouvenirITCbyBT-Light"/>
              </a:rPr>
              <a:t>önemini </a:t>
            </a:r>
            <a:r>
              <a:rPr lang="tr-TR" dirty="0" smtClean="0">
                <a:latin typeface="SouvenirITCbyBT-Light"/>
              </a:rPr>
              <a:t>ve ya</a:t>
            </a:r>
            <a:r>
              <a:rPr lang="tr-TR" dirty="0" smtClean="0">
                <a:latin typeface="TimesNewRoman"/>
              </a:rPr>
              <a:t>ş</a:t>
            </a:r>
            <a:r>
              <a:rPr lang="tr-TR" dirty="0" smtClean="0">
                <a:latin typeface="SouvenirITCbyBT-Light"/>
              </a:rPr>
              <a:t>am</a:t>
            </a:r>
            <a:r>
              <a:rPr lang="tr-TR" dirty="0" smtClean="0">
                <a:latin typeface="TimesNewRoman"/>
              </a:rPr>
              <a:t>ı</a:t>
            </a:r>
            <a:r>
              <a:rPr lang="tr-TR" dirty="0" smtClean="0">
                <a:latin typeface="SouvenirITCbyBT-Light"/>
              </a:rPr>
              <a:t>n </a:t>
            </a:r>
            <a:r>
              <a:rPr lang="tr-TR" dirty="0">
                <a:latin typeface="SouvenirITCbyBT-Light"/>
              </a:rPr>
              <a:t>parçalanm</a:t>
            </a:r>
            <a:r>
              <a:rPr lang="tr-TR" dirty="0">
                <a:latin typeface="TimesNewRoman"/>
              </a:rPr>
              <a:t>ış </a:t>
            </a:r>
            <a:r>
              <a:rPr lang="tr-TR" dirty="0">
                <a:latin typeface="SouvenirITCbyBT-Light"/>
              </a:rPr>
              <a:t>anlar</a:t>
            </a:r>
            <a:r>
              <a:rPr lang="tr-TR" dirty="0">
                <a:latin typeface="TimesNewRoman"/>
              </a:rPr>
              <a:t>ı</a:t>
            </a:r>
            <a:r>
              <a:rPr lang="tr-TR" dirty="0">
                <a:latin typeface="SouvenirITCbyBT-Light"/>
              </a:rPr>
              <a:t>ndan al</a:t>
            </a:r>
            <a:r>
              <a:rPr lang="tr-TR" dirty="0">
                <a:latin typeface="TimesNewRoman"/>
              </a:rPr>
              <a:t>ı</a:t>
            </a:r>
            <a:r>
              <a:rPr lang="tr-TR" dirty="0">
                <a:latin typeface="SouvenirITCbyBT-Light"/>
              </a:rPr>
              <a:t>nan zevki </a:t>
            </a:r>
            <a:r>
              <a:rPr lang="tr-TR" dirty="0" smtClean="0">
                <a:latin typeface="SouvenirITCbyBT-Light"/>
              </a:rPr>
              <a:t>güçlendir</a:t>
            </a:r>
          </a:p>
          <a:p>
            <a:pPr marL="0" indent="0">
              <a:buNone/>
            </a:pPr>
            <a:endParaRPr lang="tr-TR" dirty="0" smtClean="0">
              <a:latin typeface="SouvenirITCbyBT-Light"/>
            </a:endParaRPr>
          </a:p>
          <a:p>
            <a:r>
              <a:rPr lang="tr-TR" dirty="0" smtClean="0">
                <a:latin typeface="SouvenirITCbyBT-Light"/>
              </a:rPr>
              <a:t>Tüketici tüketilir hale </a:t>
            </a:r>
            <a:r>
              <a:rPr lang="tr-TR" dirty="0">
                <a:latin typeface="SouvenirITCbyBT-Light"/>
              </a:rPr>
              <a:t>gelir</a:t>
            </a:r>
            <a:r>
              <a:rPr lang="tr-TR" dirty="0" smtClean="0">
                <a:latin typeface="SouvenirITCbyBT-Light"/>
              </a:rPr>
              <a:t>,</a:t>
            </a:r>
          </a:p>
          <a:p>
            <a:r>
              <a:rPr lang="tr-TR" b="1" dirty="0" smtClean="0">
                <a:solidFill>
                  <a:srgbClr val="0070C0"/>
                </a:solidFill>
                <a:latin typeface="SouvenirITCbyBT-Light"/>
              </a:rPr>
              <a:t>Tüketim </a:t>
            </a:r>
            <a:r>
              <a:rPr lang="tr-TR" b="1" dirty="0">
                <a:solidFill>
                  <a:srgbClr val="0070C0"/>
                </a:solidFill>
                <a:latin typeface="SouvenirITCbyBT-Light"/>
              </a:rPr>
              <a:t>bask</a:t>
            </a:r>
            <a:r>
              <a:rPr lang="tr-TR" b="1" dirty="0">
                <a:solidFill>
                  <a:srgbClr val="0070C0"/>
                </a:solidFill>
                <a:latin typeface="TimesNewRoman"/>
              </a:rPr>
              <a:t>ı</a:t>
            </a:r>
            <a:r>
              <a:rPr lang="tr-TR" b="1" dirty="0">
                <a:solidFill>
                  <a:srgbClr val="0070C0"/>
                </a:solidFill>
                <a:latin typeface="SouvenirITCbyBT-Light"/>
              </a:rPr>
              <a:t>n ve önemli bir de</a:t>
            </a:r>
            <a:r>
              <a:rPr lang="tr-TR" b="1" dirty="0">
                <a:solidFill>
                  <a:srgbClr val="0070C0"/>
                </a:solidFill>
                <a:latin typeface="TimesNewRoman"/>
              </a:rPr>
              <a:t>ğ</a:t>
            </a:r>
            <a:r>
              <a:rPr lang="tr-TR" b="1" dirty="0">
                <a:solidFill>
                  <a:srgbClr val="0070C0"/>
                </a:solidFill>
                <a:latin typeface="SouvenirITCbyBT-Light"/>
              </a:rPr>
              <a:t>er olarak üretimden do</a:t>
            </a:r>
            <a:r>
              <a:rPr lang="tr-TR" b="1" dirty="0">
                <a:solidFill>
                  <a:srgbClr val="0070C0"/>
                </a:solidFill>
                <a:latin typeface="TimesNewRoman"/>
              </a:rPr>
              <a:t>ğ</a:t>
            </a:r>
            <a:r>
              <a:rPr lang="tr-TR" b="1" dirty="0">
                <a:solidFill>
                  <a:srgbClr val="0070C0"/>
                </a:solidFill>
                <a:latin typeface="SouvenirITCbyBT-Light"/>
              </a:rPr>
              <a:t>ar </a:t>
            </a:r>
            <a:r>
              <a:rPr lang="tr-TR" b="1" dirty="0" smtClean="0">
                <a:solidFill>
                  <a:srgbClr val="0070C0"/>
                </a:solidFill>
                <a:latin typeface="SouvenirITCbyBT-Light"/>
              </a:rPr>
              <a:t>ve onun </a:t>
            </a:r>
            <a:r>
              <a:rPr lang="tr-TR" b="1" dirty="0">
                <a:solidFill>
                  <a:srgbClr val="0070C0"/>
                </a:solidFill>
                <a:latin typeface="SouvenirITCbyBT-Light"/>
              </a:rPr>
              <a:t>üzerinde bir de</a:t>
            </a:r>
            <a:r>
              <a:rPr lang="tr-TR" b="1" dirty="0">
                <a:solidFill>
                  <a:srgbClr val="0070C0"/>
                </a:solidFill>
                <a:latin typeface="TimesNewRoman"/>
              </a:rPr>
              <a:t>ğ</a:t>
            </a:r>
            <a:r>
              <a:rPr lang="tr-TR" b="1" dirty="0">
                <a:solidFill>
                  <a:srgbClr val="0070C0"/>
                </a:solidFill>
                <a:latin typeface="SouvenirITCbyBT-Light"/>
              </a:rPr>
              <a:t>er </a:t>
            </a:r>
            <a:r>
              <a:rPr lang="tr-TR" b="1" dirty="0" smtClean="0">
                <a:solidFill>
                  <a:srgbClr val="0070C0"/>
                </a:solidFill>
                <a:latin typeface="SouvenirITCbyBT-Light"/>
              </a:rPr>
              <a:t>kazan</a:t>
            </a:r>
            <a:r>
              <a:rPr lang="tr-TR" b="1" dirty="0" smtClean="0">
                <a:solidFill>
                  <a:srgbClr val="0070C0"/>
                </a:solidFill>
                <a:latin typeface="TimesNewRoman"/>
              </a:rPr>
              <a:t>ı</a:t>
            </a:r>
            <a:r>
              <a:rPr lang="tr-TR" b="1" dirty="0" smtClean="0">
                <a:solidFill>
                  <a:srgbClr val="0070C0"/>
                </a:solidFill>
                <a:latin typeface="SouvenirITCbyBT-Light"/>
              </a:rPr>
              <a:t>r</a:t>
            </a:r>
            <a:r>
              <a:rPr lang="tr-TR" b="1" dirty="0">
                <a:solidFill>
                  <a:srgbClr val="0070C0"/>
                </a:solidFill>
                <a:latin typeface="SouvenirITCbyBT-Light"/>
              </a:rPr>
              <a:t>*</a:t>
            </a:r>
            <a:endParaRPr lang="tr-TR" b="1" dirty="0" smtClean="0">
              <a:solidFill>
                <a:srgbClr val="0070C0"/>
              </a:solidFill>
              <a:latin typeface="SouvenirITCbyBT-Light"/>
            </a:endParaRPr>
          </a:p>
          <a:p>
            <a:pPr marL="0" indent="0">
              <a:buNone/>
            </a:pPr>
            <a:r>
              <a:rPr lang="tr-TR" dirty="0" smtClean="0">
                <a:solidFill>
                  <a:srgbClr val="0070C0"/>
                </a:solidFill>
                <a:latin typeface="SouvenirITCbyBT-Light"/>
              </a:rPr>
              <a:t> </a:t>
            </a:r>
          </a:p>
          <a:p>
            <a:r>
              <a:rPr lang="tr-TR" dirty="0" smtClean="0">
                <a:latin typeface="SouvenirITCbyBT-Light"/>
              </a:rPr>
              <a:t>De</a:t>
            </a:r>
            <a:r>
              <a:rPr lang="tr-TR" dirty="0" smtClean="0">
                <a:latin typeface="TimesNewRoman"/>
              </a:rPr>
              <a:t>ğ</a:t>
            </a:r>
            <a:r>
              <a:rPr lang="tr-TR" dirty="0" smtClean="0">
                <a:latin typeface="SouvenirITCbyBT-Light"/>
              </a:rPr>
              <a:t>er </a:t>
            </a:r>
            <a:r>
              <a:rPr lang="tr-TR" dirty="0">
                <a:latin typeface="SouvenirITCbyBT-Light"/>
              </a:rPr>
              <a:t>tüketimden yarat</a:t>
            </a:r>
            <a:r>
              <a:rPr lang="tr-TR" dirty="0">
                <a:latin typeface="TimesNewRoman"/>
              </a:rPr>
              <a:t>ı</a:t>
            </a:r>
            <a:r>
              <a:rPr lang="tr-TR" dirty="0">
                <a:latin typeface="SouvenirITCbyBT-Light"/>
              </a:rPr>
              <a:t>l</a:t>
            </a:r>
            <a:r>
              <a:rPr lang="tr-TR" dirty="0">
                <a:latin typeface="TimesNewRoman"/>
              </a:rPr>
              <a:t>ı</a:t>
            </a:r>
            <a:r>
              <a:rPr lang="tr-TR" dirty="0">
                <a:latin typeface="SouvenirITCbyBT-Light"/>
              </a:rPr>
              <a:t>r, </a:t>
            </a:r>
            <a:endParaRPr lang="tr-TR" dirty="0" smtClean="0">
              <a:latin typeface="SouvenirITCbyBT-Light"/>
            </a:endParaRPr>
          </a:p>
          <a:p>
            <a:pPr lvl="0">
              <a:buClr>
                <a:srgbClr val="0BD0D9"/>
              </a:buClr>
            </a:pPr>
            <a:r>
              <a:rPr lang="tr-TR" dirty="0">
                <a:latin typeface="SouvenirITCbyBT-Light"/>
              </a:rPr>
              <a:t>T</a:t>
            </a:r>
            <a:r>
              <a:rPr lang="tr-TR" dirty="0" smtClean="0">
                <a:latin typeface="SouvenirITCbyBT-Light"/>
              </a:rPr>
              <a:t>üketimin gerçekle</a:t>
            </a:r>
            <a:r>
              <a:rPr lang="tr-TR" dirty="0" smtClean="0">
                <a:latin typeface="TimesNewRoman"/>
              </a:rPr>
              <a:t>ş</a:t>
            </a:r>
            <a:r>
              <a:rPr lang="tr-TR" dirty="0" smtClean="0">
                <a:latin typeface="SouvenirITCbyBT-Light"/>
              </a:rPr>
              <a:t>mesiyle ortaya ç</a:t>
            </a:r>
            <a:r>
              <a:rPr lang="tr-TR" dirty="0" smtClean="0">
                <a:latin typeface="TimesNewRoman"/>
              </a:rPr>
              <a:t>ı</a:t>
            </a:r>
            <a:r>
              <a:rPr lang="tr-TR" dirty="0" smtClean="0">
                <a:latin typeface="SouvenirITCbyBT-Light"/>
              </a:rPr>
              <a:t>kar</a:t>
            </a:r>
          </a:p>
          <a:p>
            <a:pPr lvl="0">
              <a:buClr>
                <a:srgbClr val="0BD0D9"/>
              </a:buClr>
            </a:pPr>
            <a:r>
              <a:rPr lang="tr-TR" sz="2400" dirty="0" smtClean="0">
                <a:solidFill>
                  <a:prstClr val="black"/>
                </a:solidFill>
                <a:latin typeface="SouvenirITCbyBT-Light"/>
              </a:rPr>
              <a:t>Tüketim </a:t>
            </a:r>
            <a:r>
              <a:rPr lang="tr-TR" sz="2400" dirty="0">
                <a:solidFill>
                  <a:prstClr val="black"/>
                </a:solidFill>
                <a:latin typeface="SouvenirITCbyBT-Light"/>
              </a:rPr>
              <a:t>kültürü ön plandad</a:t>
            </a:r>
            <a:r>
              <a:rPr lang="tr-TR" sz="2400" dirty="0">
                <a:solidFill>
                  <a:prstClr val="black"/>
                </a:solidFill>
                <a:latin typeface="TimesNewRoman"/>
              </a:rPr>
              <a:t>ı</a:t>
            </a:r>
            <a:r>
              <a:rPr lang="tr-TR" sz="2400" dirty="0">
                <a:solidFill>
                  <a:prstClr val="black"/>
                </a:solidFill>
                <a:latin typeface="SouvenirITCbyBT-Light"/>
              </a:rPr>
              <a:t>r</a:t>
            </a:r>
            <a:r>
              <a:rPr lang="tr-TR" sz="2400" dirty="0" smtClean="0">
                <a:solidFill>
                  <a:prstClr val="black"/>
                </a:solidFill>
                <a:latin typeface="SouvenirITCbyBT-Light"/>
              </a:rPr>
              <a:t>. </a:t>
            </a:r>
            <a:r>
              <a:rPr lang="tr-TR" sz="2400" b="1" dirty="0" smtClean="0">
                <a:solidFill>
                  <a:srgbClr val="0070C0"/>
                </a:solidFill>
                <a:latin typeface="SouvenirITCbyBT-Light"/>
              </a:rPr>
              <a:t>Tüketeceği şeyi sun*</a:t>
            </a:r>
            <a:endParaRPr lang="tr-TR" sz="2400" b="1" dirty="0">
              <a:solidFill>
                <a:srgbClr val="0070C0"/>
              </a:solidFill>
              <a:latin typeface="SouvenirITCbyBT-Light"/>
            </a:endParaRPr>
          </a:p>
          <a:p>
            <a:pPr lvl="0">
              <a:buClr>
                <a:srgbClr val="0BD0D9"/>
              </a:buClr>
            </a:pPr>
            <a:endParaRPr lang="tr-TR" sz="2400" dirty="0">
              <a:solidFill>
                <a:prstClr val="black"/>
              </a:solidFill>
              <a:latin typeface="SouvenirITCbyBT-Light"/>
            </a:endParaRPr>
          </a:p>
          <a:p>
            <a:pPr lvl="0">
              <a:buClr>
                <a:srgbClr val="0BD0D9"/>
              </a:buClr>
            </a:pPr>
            <a:r>
              <a:rPr lang="tr-TR" sz="2400" b="1" dirty="0">
                <a:solidFill>
                  <a:srgbClr val="00B0F0"/>
                </a:solidFill>
                <a:latin typeface="SouvenirITCbyBT-Light"/>
              </a:rPr>
              <a:t>Tüketiciler de pazarlamac</a:t>
            </a:r>
            <a:r>
              <a:rPr lang="tr-TR" sz="2400" b="1" dirty="0">
                <a:solidFill>
                  <a:srgbClr val="00B0F0"/>
                </a:solidFill>
                <a:latin typeface="TimesNewRoman"/>
              </a:rPr>
              <a:t>ı</a:t>
            </a:r>
            <a:r>
              <a:rPr lang="tr-TR" sz="2400" b="1" dirty="0">
                <a:solidFill>
                  <a:srgbClr val="00B0F0"/>
                </a:solidFill>
                <a:latin typeface="SouvenirITCbyBT-Light"/>
              </a:rPr>
              <a:t>lar gibi tüketim sembolleri üretmekte</a:t>
            </a:r>
            <a:r>
              <a:rPr lang="tr-TR" sz="2400" dirty="0">
                <a:solidFill>
                  <a:srgbClr val="00B0F0"/>
                </a:solidFill>
                <a:latin typeface="SouvenirITCbyBT-Light"/>
              </a:rPr>
              <a:t>, üretim ve tüketim bir bütünün iki parças</a:t>
            </a:r>
            <a:r>
              <a:rPr lang="tr-TR" sz="2400" dirty="0">
                <a:solidFill>
                  <a:srgbClr val="00B0F0"/>
                </a:solidFill>
                <a:latin typeface="TimesNewRoman"/>
              </a:rPr>
              <a:t>ı </a:t>
            </a:r>
            <a:r>
              <a:rPr lang="tr-TR" sz="2400" dirty="0">
                <a:solidFill>
                  <a:srgbClr val="00B0F0"/>
                </a:solidFill>
                <a:latin typeface="SouvenirITCbyBT-Light"/>
              </a:rPr>
              <a:t>halinde </a:t>
            </a:r>
            <a:r>
              <a:rPr lang="tr-TR" sz="2400" dirty="0" smtClean="0">
                <a:solidFill>
                  <a:srgbClr val="00B0F0"/>
                </a:solidFill>
                <a:latin typeface="SouvenirITCbyBT-Light"/>
              </a:rPr>
              <a:t>görülmektedir</a:t>
            </a:r>
          </a:p>
          <a:p>
            <a:pPr lvl="0">
              <a:buClr>
                <a:srgbClr val="0BD0D9"/>
              </a:buClr>
            </a:pPr>
            <a:endParaRPr lang="tr-TR" sz="2400" dirty="0">
              <a:solidFill>
                <a:prstClr val="black"/>
              </a:solidFill>
              <a:latin typeface="SouvenirITCbyBT-Light"/>
            </a:endParaRPr>
          </a:p>
          <a:p>
            <a:pPr lvl="0">
              <a:buClr>
                <a:srgbClr val="0BD0D9"/>
              </a:buClr>
            </a:pPr>
            <a:r>
              <a:rPr lang="tr-TR" sz="2400" dirty="0" smtClean="0">
                <a:solidFill>
                  <a:prstClr val="black"/>
                </a:solidFill>
                <a:latin typeface="SouvenirITCbyBT-Light"/>
              </a:rPr>
              <a:t> </a:t>
            </a:r>
            <a:r>
              <a:rPr lang="tr-TR" b="1" dirty="0" err="1">
                <a:latin typeface="SouvenirITCbyBT-Light"/>
              </a:rPr>
              <a:t>Postmodern</a:t>
            </a:r>
            <a:r>
              <a:rPr lang="tr-TR" b="1" dirty="0">
                <a:latin typeface="SouvenirITCbyBT-Light"/>
              </a:rPr>
              <a:t> tüketici için tüketti</a:t>
            </a:r>
            <a:r>
              <a:rPr lang="tr-TR" b="1" dirty="0">
                <a:latin typeface="TimesNewRoman"/>
              </a:rPr>
              <a:t>ğ</a:t>
            </a:r>
            <a:r>
              <a:rPr lang="tr-TR" b="1" dirty="0">
                <a:latin typeface="SouvenirITCbyBT-Light"/>
              </a:rPr>
              <a:t>i üründen elde etti</a:t>
            </a:r>
            <a:r>
              <a:rPr lang="tr-TR" b="1" dirty="0">
                <a:latin typeface="TimesNewRoman"/>
              </a:rPr>
              <a:t>ğ</a:t>
            </a:r>
            <a:r>
              <a:rPr lang="tr-TR" b="1" dirty="0">
                <a:latin typeface="SouvenirITCbyBT-Light"/>
              </a:rPr>
              <a:t>i tatmin </a:t>
            </a:r>
            <a:r>
              <a:rPr lang="tr-TR" b="1" dirty="0" smtClean="0">
                <a:latin typeface="SouvenirITCbyBT-Light"/>
              </a:rPr>
              <a:t>önemlidir</a:t>
            </a:r>
          </a:p>
          <a:p>
            <a:pPr marL="0" lvl="0" indent="0">
              <a:buClr>
                <a:srgbClr val="0BD0D9"/>
              </a:buClr>
              <a:buNone/>
            </a:pPr>
            <a:endParaRPr lang="tr-TR" b="1" dirty="0" smtClean="0">
              <a:latin typeface="SouvenirITCbyBT-Light"/>
            </a:endParaRPr>
          </a:p>
          <a:p>
            <a:pPr lvl="0">
              <a:buClr>
                <a:srgbClr val="0BD0D9"/>
              </a:buClr>
            </a:pPr>
            <a:r>
              <a:rPr lang="tr-TR" sz="2900" b="1" dirty="0" smtClean="0">
                <a:solidFill>
                  <a:srgbClr val="0070C0"/>
                </a:solidFill>
                <a:latin typeface="SouvenirITCbyBT-Light"/>
              </a:rPr>
              <a:t>Ürün bir bütün olarak ele alınmalıdır. Aksi takdirde mutsuz olur*</a:t>
            </a:r>
          </a:p>
          <a:p>
            <a:pPr lvl="0">
              <a:buClr>
                <a:srgbClr val="0BD0D9"/>
              </a:buClr>
            </a:pPr>
            <a:r>
              <a:rPr lang="tr-TR" sz="2900" b="1" dirty="0" smtClean="0">
                <a:solidFill>
                  <a:srgbClr val="0070C0"/>
                </a:solidFill>
                <a:latin typeface="SouvenirITCbyBT-Light"/>
              </a:rPr>
              <a:t>ÜRÜN?*</a:t>
            </a:r>
            <a:endParaRPr lang="tr-TR" sz="2900" b="1" dirty="0">
              <a:solidFill>
                <a:srgbClr val="0070C0"/>
              </a:solidFill>
            </a:endParaRPr>
          </a:p>
          <a:p>
            <a:endParaRPr lang="tr-TR" b="1" dirty="0" smtClean="0">
              <a:latin typeface="SouvenirITCbyBT-Light"/>
            </a:endParaRPr>
          </a:p>
          <a:p>
            <a:pPr marL="0" lvl="0" indent="0">
              <a:buClr>
                <a:srgbClr val="0BD0D9"/>
              </a:buClr>
              <a:buNone/>
            </a:pPr>
            <a:endParaRPr lang="tr-TR" dirty="0"/>
          </a:p>
        </p:txBody>
      </p:sp>
    </p:spTree>
    <p:extLst>
      <p:ext uri="{BB962C8B-B14F-4D97-AF65-F5344CB8AC3E}">
        <p14:creationId xmlns:p14="http://schemas.microsoft.com/office/powerpoint/2010/main" val="33326176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48680"/>
            <a:ext cx="8229600" cy="864096"/>
          </a:xfrm>
        </p:spPr>
        <p:txBody>
          <a:bodyPr>
            <a:normAutofit fontScale="90000"/>
          </a:bodyPr>
          <a:lstStyle/>
          <a:p>
            <a:pPr algn="ctr"/>
            <a:r>
              <a:rPr lang="tr-TR" sz="1400" dirty="0" smtClean="0">
                <a:solidFill>
                  <a:prstClr val="black"/>
                </a:solidFill>
                <a:latin typeface="SouvenirITCbyBT-Demi"/>
              </a:rPr>
              <a:t>.</a:t>
            </a:r>
            <a:r>
              <a:rPr lang="tr-TR" sz="2800" b="1" dirty="0">
                <a:solidFill>
                  <a:srgbClr val="04617B"/>
                </a:solidFill>
              </a:rPr>
              <a:t> Post Modern Toplumsal </a:t>
            </a:r>
            <a:r>
              <a:rPr lang="tr-TR" sz="2800" b="1" dirty="0" smtClean="0">
                <a:solidFill>
                  <a:srgbClr val="04617B"/>
                </a:solidFill>
              </a:rPr>
              <a:t>Yapı -IV</a:t>
            </a:r>
            <a:r>
              <a:rPr lang="tr-TR" sz="2800" b="1" dirty="0">
                <a:solidFill>
                  <a:srgbClr val="04617B"/>
                </a:solidFill>
              </a:rPr>
              <a:t/>
            </a:r>
            <a:br>
              <a:rPr lang="tr-TR" sz="2800" b="1" dirty="0">
                <a:solidFill>
                  <a:srgbClr val="04617B"/>
                </a:solidFill>
              </a:rPr>
            </a:br>
            <a:r>
              <a:rPr lang="tr-TR" sz="2800" b="1" dirty="0" smtClean="0">
                <a:solidFill>
                  <a:srgbClr val="C00000"/>
                </a:solidFill>
                <a:latin typeface="TimesNewRoman"/>
              </a:rPr>
              <a:t>Açıklık/Hoşgörü</a:t>
            </a:r>
            <a:endParaRPr lang="tr-TR" sz="2800" b="1" dirty="0">
              <a:solidFill>
                <a:srgbClr val="C00000"/>
              </a:solidFill>
              <a:latin typeface="TimesNewRoman"/>
            </a:endParaRPr>
          </a:p>
        </p:txBody>
      </p:sp>
      <p:sp>
        <p:nvSpPr>
          <p:cNvPr id="3" name="İçerik Yer Tutucusu 2"/>
          <p:cNvSpPr>
            <a:spLocks noGrp="1"/>
          </p:cNvSpPr>
          <p:nvPr>
            <p:ph idx="1"/>
          </p:nvPr>
        </p:nvSpPr>
        <p:spPr>
          <a:xfrm>
            <a:off x="457200" y="1628800"/>
            <a:ext cx="8507288" cy="4695800"/>
          </a:xfrm>
        </p:spPr>
        <p:txBody>
          <a:bodyPr>
            <a:normAutofit fontScale="92500" lnSpcReduction="10000"/>
          </a:bodyPr>
          <a:lstStyle/>
          <a:p>
            <a:r>
              <a:rPr lang="tr-TR" dirty="0" err="1" smtClean="0">
                <a:latin typeface="SouvenirITCbyBT-Light"/>
              </a:rPr>
              <a:t>Postmodernizmde</a:t>
            </a:r>
            <a:r>
              <a:rPr lang="tr-TR" dirty="0" smtClean="0">
                <a:latin typeface="SouvenirITCbyBT-Light"/>
              </a:rPr>
              <a:t> tüm </a:t>
            </a:r>
            <a:r>
              <a:rPr lang="tr-TR" dirty="0">
                <a:latin typeface="SouvenirITCbyBT-Light"/>
              </a:rPr>
              <a:t>sosyal tecrübeler bir hikayeye dayand</a:t>
            </a:r>
            <a:r>
              <a:rPr lang="tr-TR" dirty="0">
                <a:latin typeface="TimesNewRoman"/>
              </a:rPr>
              <a:t>ı</a:t>
            </a:r>
            <a:r>
              <a:rPr lang="tr-TR" dirty="0">
                <a:latin typeface="SouvenirITCbyBT-Light"/>
              </a:rPr>
              <a:t>r</a:t>
            </a:r>
            <a:r>
              <a:rPr lang="tr-TR" dirty="0">
                <a:latin typeface="TimesNewRoman"/>
              </a:rPr>
              <a:t>ı</a:t>
            </a:r>
            <a:r>
              <a:rPr lang="tr-TR" dirty="0">
                <a:latin typeface="SouvenirITCbyBT-Light"/>
              </a:rPr>
              <a:t>l</a:t>
            </a:r>
            <a:r>
              <a:rPr lang="tr-TR" dirty="0">
                <a:latin typeface="TimesNewRoman"/>
              </a:rPr>
              <a:t>ı</a:t>
            </a:r>
            <a:r>
              <a:rPr lang="tr-TR" dirty="0">
                <a:latin typeface="SouvenirITCbyBT-Light"/>
              </a:rPr>
              <a:t>r ve bu hikaye ya</a:t>
            </a:r>
            <a:r>
              <a:rPr lang="tr-TR" dirty="0">
                <a:latin typeface="TimesNewRoman"/>
              </a:rPr>
              <a:t>ş</a:t>
            </a:r>
            <a:r>
              <a:rPr lang="tr-TR" dirty="0">
                <a:latin typeface="SouvenirITCbyBT-Light"/>
              </a:rPr>
              <a:t>am </a:t>
            </a:r>
            <a:r>
              <a:rPr lang="tr-TR" dirty="0" smtClean="0">
                <a:latin typeface="SouvenirITCbyBT-Light"/>
              </a:rPr>
              <a:t>hakk</a:t>
            </a:r>
            <a:r>
              <a:rPr lang="tr-TR" dirty="0" smtClean="0">
                <a:latin typeface="TimesNewRoman"/>
              </a:rPr>
              <a:t>ı</a:t>
            </a:r>
            <a:r>
              <a:rPr lang="tr-TR" dirty="0" smtClean="0">
                <a:latin typeface="SouvenirITCbyBT-Light"/>
              </a:rPr>
              <a:t>nda bir </a:t>
            </a:r>
            <a:r>
              <a:rPr lang="tr-TR" dirty="0">
                <a:latin typeface="SouvenirITCbyBT-Light"/>
              </a:rPr>
              <a:t>sosyal grup taraf</a:t>
            </a:r>
            <a:r>
              <a:rPr lang="tr-TR" dirty="0">
                <a:latin typeface="TimesNewRoman"/>
              </a:rPr>
              <a:t>ı</a:t>
            </a:r>
            <a:r>
              <a:rPr lang="tr-TR" dirty="0">
                <a:latin typeface="SouvenirITCbyBT-Light"/>
              </a:rPr>
              <a:t>ndan yap</a:t>
            </a:r>
            <a:r>
              <a:rPr lang="tr-TR" dirty="0">
                <a:latin typeface="TimesNewRoman"/>
              </a:rPr>
              <a:t>ı</a:t>
            </a:r>
            <a:r>
              <a:rPr lang="tr-TR" dirty="0">
                <a:latin typeface="SouvenirITCbyBT-Light"/>
              </a:rPr>
              <a:t>land</a:t>
            </a:r>
            <a:r>
              <a:rPr lang="tr-TR" dirty="0">
                <a:latin typeface="TimesNewRoman"/>
              </a:rPr>
              <a:t>ı</a:t>
            </a:r>
            <a:r>
              <a:rPr lang="tr-TR" dirty="0">
                <a:latin typeface="SouvenirITCbyBT-Light"/>
              </a:rPr>
              <a:t>r</a:t>
            </a:r>
            <a:r>
              <a:rPr lang="tr-TR" dirty="0">
                <a:latin typeface="TimesNewRoman"/>
              </a:rPr>
              <a:t>ı</a:t>
            </a:r>
            <a:r>
              <a:rPr lang="tr-TR" dirty="0">
                <a:latin typeface="SouvenirITCbyBT-Light"/>
              </a:rPr>
              <a:t>l</a:t>
            </a:r>
            <a:r>
              <a:rPr lang="tr-TR" dirty="0">
                <a:latin typeface="TimesNewRoman"/>
              </a:rPr>
              <a:t>ı</a:t>
            </a:r>
            <a:r>
              <a:rPr lang="tr-TR" dirty="0">
                <a:latin typeface="SouvenirITCbyBT-Light"/>
              </a:rPr>
              <a:t>r</a:t>
            </a:r>
            <a:r>
              <a:rPr lang="tr-TR" dirty="0" smtClean="0">
                <a:latin typeface="SouvenirITCbyBT-Light"/>
              </a:rPr>
              <a:t>.</a:t>
            </a:r>
          </a:p>
          <a:p>
            <a:pPr marL="0" indent="0">
              <a:buNone/>
            </a:pPr>
            <a:endParaRPr lang="tr-TR" dirty="0">
              <a:latin typeface="SouvenirITCbyBT-Light"/>
            </a:endParaRPr>
          </a:p>
          <a:p>
            <a:r>
              <a:rPr lang="tr-TR" dirty="0" smtClean="0">
                <a:solidFill>
                  <a:srgbClr val="0070C0"/>
                </a:solidFill>
                <a:latin typeface="SouvenirITCbyBT-Light"/>
              </a:rPr>
              <a:t>Özne </a:t>
            </a:r>
            <a:r>
              <a:rPr lang="tr-TR" dirty="0">
                <a:solidFill>
                  <a:srgbClr val="0070C0"/>
                </a:solidFill>
                <a:latin typeface="SouvenirITCbyBT-Light"/>
              </a:rPr>
              <a:t>olarak tüketiciyi </a:t>
            </a:r>
            <a:r>
              <a:rPr lang="tr-TR" dirty="0" smtClean="0">
                <a:solidFill>
                  <a:srgbClr val="0070C0"/>
                </a:solidFill>
                <a:latin typeface="SouvenirITCbyBT-Light"/>
              </a:rPr>
              <a:t>görür</a:t>
            </a:r>
            <a:r>
              <a:rPr lang="tr-TR" dirty="0">
                <a:solidFill>
                  <a:srgbClr val="0070C0"/>
                </a:solidFill>
                <a:latin typeface="SouvenirITCbyBT-Light"/>
              </a:rPr>
              <a:t>*</a:t>
            </a:r>
            <a:endParaRPr lang="tr-TR" dirty="0" smtClean="0">
              <a:solidFill>
                <a:srgbClr val="0070C0"/>
              </a:solidFill>
              <a:latin typeface="SouvenirITCbyBT-Light"/>
            </a:endParaRPr>
          </a:p>
          <a:p>
            <a:pPr marL="0" indent="0">
              <a:buNone/>
            </a:pPr>
            <a:endParaRPr lang="tr-TR" dirty="0" smtClean="0">
              <a:latin typeface="SouvenirITCbyBT-Light"/>
            </a:endParaRPr>
          </a:p>
          <a:p>
            <a:r>
              <a:rPr lang="tr-TR" dirty="0" smtClean="0">
                <a:latin typeface="SouvenirITCbyBT-Light"/>
              </a:rPr>
              <a:t>Bir </a:t>
            </a:r>
            <a:r>
              <a:rPr lang="tr-TR" dirty="0">
                <a:latin typeface="SouvenirITCbyBT-Light"/>
              </a:rPr>
              <a:t>parças</a:t>
            </a:r>
            <a:r>
              <a:rPr lang="tr-TR" dirty="0">
                <a:latin typeface="TimesNewRoman"/>
              </a:rPr>
              <a:t>ı </a:t>
            </a:r>
            <a:r>
              <a:rPr lang="tr-TR" dirty="0">
                <a:latin typeface="SouvenirITCbyBT-Light"/>
              </a:rPr>
              <a:t>olmad</a:t>
            </a:r>
            <a:r>
              <a:rPr lang="tr-TR" dirty="0">
                <a:latin typeface="TimesNewRoman"/>
              </a:rPr>
              <a:t>ığı </a:t>
            </a:r>
            <a:r>
              <a:rPr lang="tr-TR" dirty="0" smtClean="0">
                <a:latin typeface="SouvenirITCbyBT-Light"/>
              </a:rPr>
              <a:t>yap</a:t>
            </a:r>
            <a:r>
              <a:rPr lang="tr-TR" dirty="0" smtClean="0">
                <a:latin typeface="TimesNewRoman"/>
              </a:rPr>
              <a:t>ı</a:t>
            </a:r>
            <a:r>
              <a:rPr lang="tr-TR" dirty="0" smtClean="0">
                <a:latin typeface="SouvenirITCbyBT-Light"/>
              </a:rPr>
              <a:t>lanmalar</a:t>
            </a:r>
            <a:r>
              <a:rPr lang="tr-TR" dirty="0" smtClean="0">
                <a:latin typeface="TimesNewRoman"/>
              </a:rPr>
              <a:t>ı </a:t>
            </a:r>
            <a:r>
              <a:rPr lang="tr-TR" dirty="0" smtClean="0">
                <a:solidFill>
                  <a:srgbClr val="0070C0"/>
                </a:solidFill>
                <a:latin typeface="SouvenirITCbyBT-Light"/>
              </a:rPr>
              <a:t>pasif </a:t>
            </a:r>
            <a:r>
              <a:rPr lang="tr-TR" dirty="0">
                <a:solidFill>
                  <a:srgbClr val="0070C0"/>
                </a:solidFill>
                <a:latin typeface="SouvenirITCbyBT-Light"/>
              </a:rPr>
              <a:t>olarak miras almak yerine bunlar</a:t>
            </a:r>
            <a:r>
              <a:rPr lang="tr-TR" dirty="0">
                <a:solidFill>
                  <a:srgbClr val="0070C0"/>
                </a:solidFill>
                <a:latin typeface="TimesNewRoman"/>
              </a:rPr>
              <a:t>ı </a:t>
            </a:r>
            <a:r>
              <a:rPr lang="tr-TR" dirty="0">
                <a:solidFill>
                  <a:srgbClr val="0070C0"/>
                </a:solidFill>
                <a:latin typeface="SouvenirITCbyBT-Light"/>
              </a:rPr>
              <a:t>bizzat ya</a:t>
            </a:r>
            <a:r>
              <a:rPr lang="tr-TR" dirty="0">
                <a:solidFill>
                  <a:srgbClr val="0070C0"/>
                </a:solidFill>
                <a:latin typeface="TimesNewRoman"/>
              </a:rPr>
              <a:t>ş</a:t>
            </a:r>
            <a:r>
              <a:rPr lang="tr-TR" dirty="0">
                <a:solidFill>
                  <a:srgbClr val="0070C0"/>
                </a:solidFill>
                <a:latin typeface="SouvenirITCbyBT-Light"/>
              </a:rPr>
              <a:t>amak, deneyimlemek ister</a:t>
            </a:r>
            <a:r>
              <a:rPr lang="tr-TR" dirty="0" smtClean="0">
                <a:solidFill>
                  <a:srgbClr val="0070C0"/>
                </a:solidFill>
                <a:latin typeface="SouvenirITCbyBT-Light"/>
              </a:rPr>
              <a:t>. </a:t>
            </a:r>
          </a:p>
          <a:p>
            <a:endParaRPr lang="tr-TR" dirty="0">
              <a:solidFill>
                <a:srgbClr val="0070C0"/>
              </a:solidFill>
              <a:latin typeface="SouvenirITCbyBT-Light"/>
            </a:endParaRPr>
          </a:p>
          <a:p>
            <a:r>
              <a:rPr lang="tr-TR" dirty="0" smtClean="0">
                <a:latin typeface="SouvenirITCbyBT-Light"/>
              </a:rPr>
              <a:t>Postmodern </a:t>
            </a:r>
            <a:r>
              <a:rPr lang="tr-TR" dirty="0">
                <a:latin typeface="SouvenirITCbyBT-Light"/>
              </a:rPr>
              <a:t>kültürde pazarlama, tüketiciler taraf</a:t>
            </a:r>
            <a:r>
              <a:rPr lang="tr-TR" dirty="0">
                <a:latin typeface="TimesNewRoman"/>
              </a:rPr>
              <a:t>ı</a:t>
            </a:r>
            <a:r>
              <a:rPr lang="tr-TR" dirty="0">
                <a:latin typeface="SouvenirITCbyBT-Light"/>
              </a:rPr>
              <a:t>ndan iletilen </a:t>
            </a:r>
            <a:r>
              <a:rPr lang="tr-TR" b="1" dirty="0" smtClean="0">
                <a:solidFill>
                  <a:srgbClr val="0070C0"/>
                </a:solidFill>
                <a:latin typeface="SouvenirITCbyBT-Light"/>
              </a:rPr>
              <a:t>geleneksel olmayan </a:t>
            </a:r>
            <a:r>
              <a:rPr lang="tr-TR" b="1" dirty="0">
                <a:solidFill>
                  <a:srgbClr val="0070C0"/>
                </a:solidFill>
                <a:latin typeface="SouvenirITCbyBT-Light"/>
              </a:rPr>
              <a:t>taleplere ho</a:t>
            </a:r>
            <a:r>
              <a:rPr lang="tr-TR" b="1" dirty="0">
                <a:solidFill>
                  <a:srgbClr val="0070C0"/>
                </a:solidFill>
                <a:latin typeface="TimesNewRoman"/>
              </a:rPr>
              <a:t>ş</a:t>
            </a:r>
            <a:r>
              <a:rPr lang="tr-TR" b="1" dirty="0">
                <a:solidFill>
                  <a:srgbClr val="0070C0"/>
                </a:solidFill>
                <a:latin typeface="SouvenirITCbyBT-Light"/>
              </a:rPr>
              <a:t>görülü ve aç</a:t>
            </a:r>
            <a:r>
              <a:rPr lang="tr-TR" b="1" dirty="0">
                <a:solidFill>
                  <a:srgbClr val="0070C0"/>
                </a:solidFill>
                <a:latin typeface="TimesNewRoman"/>
              </a:rPr>
              <a:t>ı</a:t>
            </a:r>
            <a:r>
              <a:rPr lang="tr-TR" b="1" dirty="0">
                <a:solidFill>
                  <a:srgbClr val="0070C0"/>
                </a:solidFill>
                <a:latin typeface="SouvenirITCbyBT-Light"/>
              </a:rPr>
              <a:t>k </a:t>
            </a:r>
            <a:r>
              <a:rPr lang="tr-TR" b="1" dirty="0" smtClean="0">
                <a:solidFill>
                  <a:srgbClr val="0070C0"/>
                </a:solidFill>
                <a:latin typeface="SouvenirITCbyBT-Light"/>
              </a:rPr>
              <a:t>olmal</a:t>
            </a:r>
            <a:r>
              <a:rPr lang="tr-TR" b="1" dirty="0" smtClean="0">
                <a:solidFill>
                  <a:srgbClr val="0070C0"/>
                </a:solidFill>
                <a:latin typeface="TimesNewRoman"/>
              </a:rPr>
              <a:t>ı</a:t>
            </a:r>
            <a:r>
              <a:rPr lang="tr-TR" b="1" dirty="0" smtClean="0">
                <a:solidFill>
                  <a:srgbClr val="0070C0"/>
                </a:solidFill>
                <a:latin typeface="SouvenirITCbyBT-Light"/>
              </a:rPr>
              <a:t>d</a:t>
            </a:r>
            <a:r>
              <a:rPr lang="tr-TR" b="1" dirty="0" smtClean="0">
                <a:solidFill>
                  <a:srgbClr val="0070C0"/>
                </a:solidFill>
                <a:latin typeface="TimesNewRoman"/>
              </a:rPr>
              <a:t>ı</a:t>
            </a:r>
            <a:r>
              <a:rPr lang="tr-TR" b="1" dirty="0" smtClean="0">
                <a:solidFill>
                  <a:srgbClr val="0070C0"/>
                </a:solidFill>
                <a:latin typeface="SouvenirITCbyBT-Light"/>
              </a:rPr>
              <a:t>r*</a:t>
            </a:r>
            <a:endParaRPr lang="tr-TR" b="1" dirty="0">
              <a:solidFill>
                <a:srgbClr val="0070C0"/>
              </a:solidFill>
            </a:endParaRPr>
          </a:p>
        </p:txBody>
      </p:sp>
    </p:spTree>
    <p:extLst>
      <p:ext uri="{BB962C8B-B14F-4D97-AF65-F5344CB8AC3E}">
        <p14:creationId xmlns:p14="http://schemas.microsoft.com/office/powerpoint/2010/main" val="7212609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8640"/>
            <a:ext cx="8229600" cy="648072"/>
          </a:xfrm>
        </p:spPr>
        <p:txBody>
          <a:bodyPr>
            <a:normAutofit/>
          </a:bodyPr>
          <a:lstStyle/>
          <a:p>
            <a:pPr algn="ctr"/>
            <a:r>
              <a:rPr lang="tr-TR" sz="2800" dirty="0">
                <a:solidFill>
                  <a:srgbClr val="002060"/>
                </a:solidFill>
                <a:latin typeface="TimesNewRoman"/>
              </a:rPr>
              <a:t>Pazarlamada Postmodern Topluluklar</a:t>
            </a:r>
            <a:r>
              <a:rPr lang="tr-TR" sz="2800" b="1" dirty="0">
                <a:solidFill>
                  <a:srgbClr val="002060"/>
                </a:solidFill>
                <a:latin typeface="TimesNewRoman"/>
              </a:rPr>
              <a:t>ı</a:t>
            </a:r>
            <a:r>
              <a:rPr lang="tr-TR" sz="2800" dirty="0">
                <a:solidFill>
                  <a:srgbClr val="002060"/>
                </a:solidFill>
                <a:latin typeface="TimesNewRoman"/>
              </a:rPr>
              <a:t>n </a:t>
            </a:r>
            <a:r>
              <a:rPr lang="tr-TR" sz="2800" dirty="0" smtClean="0">
                <a:solidFill>
                  <a:srgbClr val="002060"/>
                </a:solidFill>
                <a:latin typeface="TimesNewRoman"/>
              </a:rPr>
              <a:t>Etk</a:t>
            </a:r>
            <a:r>
              <a:rPr lang="tr-TR" sz="2800" b="1" dirty="0" smtClean="0">
                <a:solidFill>
                  <a:srgbClr val="002060"/>
                </a:solidFill>
                <a:latin typeface="TimesNewRoman"/>
              </a:rPr>
              <a:t>i</a:t>
            </a:r>
            <a:r>
              <a:rPr lang="tr-TR" sz="2800" dirty="0" smtClean="0">
                <a:solidFill>
                  <a:srgbClr val="002060"/>
                </a:solidFill>
                <a:latin typeface="TimesNewRoman"/>
              </a:rPr>
              <a:t>s</a:t>
            </a:r>
            <a:r>
              <a:rPr lang="tr-TR" sz="2800" b="1" dirty="0" smtClean="0">
                <a:solidFill>
                  <a:srgbClr val="002060"/>
                </a:solidFill>
                <a:latin typeface="TimesNewRoman"/>
              </a:rPr>
              <a:t>i-I</a:t>
            </a:r>
            <a:endParaRPr lang="tr-TR" sz="2800" dirty="0">
              <a:solidFill>
                <a:srgbClr val="002060"/>
              </a:solidFill>
              <a:latin typeface="TimesNewRoman"/>
            </a:endParaRPr>
          </a:p>
        </p:txBody>
      </p:sp>
      <p:sp>
        <p:nvSpPr>
          <p:cNvPr id="3" name="İçerik Yer Tutucusu 2"/>
          <p:cNvSpPr>
            <a:spLocks noGrp="1"/>
          </p:cNvSpPr>
          <p:nvPr>
            <p:ph idx="1"/>
          </p:nvPr>
        </p:nvSpPr>
        <p:spPr>
          <a:xfrm>
            <a:off x="395536" y="1268760"/>
            <a:ext cx="8291264" cy="5184576"/>
          </a:xfrm>
        </p:spPr>
        <p:txBody>
          <a:bodyPr>
            <a:normAutofit fontScale="77500" lnSpcReduction="20000"/>
          </a:bodyPr>
          <a:lstStyle/>
          <a:p>
            <a:pPr lvl="0" algn="just">
              <a:buClr>
                <a:srgbClr val="0BD0D9"/>
              </a:buClr>
            </a:pPr>
            <a:r>
              <a:rPr lang="tr-TR" dirty="0" smtClean="0">
                <a:solidFill>
                  <a:prstClr val="black"/>
                </a:solidFill>
                <a:latin typeface="SouvenirITCbyBT-Light"/>
              </a:rPr>
              <a:t>Cemaat/topluluk lokal</a:t>
            </a:r>
            <a:r>
              <a:rPr lang="tr-TR" dirty="0">
                <a:solidFill>
                  <a:prstClr val="black"/>
                </a:solidFill>
                <a:latin typeface="SouvenirITCbyBT-Light"/>
              </a:rPr>
              <a:t>, dilsel ve kültürel homojenlik aç</a:t>
            </a:r>
            <a:r>
              <a:rPr lang="tr-TR" dirty="0">
                <a:solidFill>
                  <a:prstClr val="black"/>
                </a:solidFill>
                <a:latin typeface="TimesNewRoman"/>
              </a:rPr>
              <a:t>ı</a:t>
            </a:r>
            <a:r>
              <a:rPr lang="tr-TR" dirty="0">
                <a:solidFill>
                  <a:prstClr val="black"/>
                </a:solidFill>
                <a:latin typeface="SouvenirITCbyBT-Light"/>
              </a:rPr>
              <a:t>s</a:t>
            </a:r>
            <a:r>
              <a:rPr lang="tr-TR" dirty="0">
                <a:solidFill>
                  <a:prstClr val="black"/>
                </a:solidFill>
                <a:latin typeface="TimesNewRoman"/>
              </a:rPr>
              <a:t>ı</a:t>
            </a:r>
            <a:r>
              <a:rPr lang="tr-TR" dirty="0">
                <a:solidFill>
                  <a:prstClr val="black"/>
                </a:solidFill>
                <a:latin typeface="SouvenirITCbyBT-Light"/>
              </a:rPr>
              <a:t>ndan daha</a:t>
            </a:r>
          </a:p>
          <a:p>
            <a:pPr marL="0" lvl="0" indent="0" algn="just">
              <a:buClr>
                <a:srgbClr val="0BD0D9"/>
              </a:buClr>
              <a:buNone/>
            </a:pPr>
            <a:r>
              <a:rPr lang="tr-TR" dirty="0">
                <a:solidFill>
                  <a:prstClr val="black"/>
                </a:solidFill>
                <a:latin typeface="SouvenirITCbyBT-Light"/>
              </a:rPr>
              <a:t>küçük bir ölçektedir. </a:t>
            </a:r>
            <a:endParaRPr lang="tr-TR" dirty="0" smtClean="0">
              <a:solidFill>
                <a:prstClr val="black"/>
              </a:solidFill>
              <a:latin typeface="SouvenirITCbyBT-Light"/>
            </a:endParaRPr>
          </a:p>
          <a:p>
            <a:pPr marL="0" lvl="0" indent="0" algn="just">
              <a:buClr>
                <a:srgbClr val="0BD0D9"/>
              </a:buClr>
              <a:buNone/>
            </a:pPr>
            <a:endParaRPr lang="tr-TR" dirty="0" smtClean="0">
              <a:solidFill>
                <a:prstClr val="black"/>
              </a:solidFill>
              <a:latin typeface="SouvenirITCbyBT-Light"/>
            </a:endParaRPr>
          </a:p>
          <a:p>
            <a:pPr lvl="0" algn="just">
              <a:buClr>
                <a:srgbClr val="0BD0D9"/>
              </a:buClr>
            </a:pPr>
            <a:r>
              <a:rPr lang="tr-TR" dirty="0" err="1" smtClean="0">
                <a:latin typeface="SouvenirITCbyBT-Light"/>
              </a:rPr>
              <a:t>Postmodernite</a:t>
            </a:r>
            <a:r>
              <a:rPr lang="tr-TR" dirty="0" smtClean="0">
                <a:latin typeface="SouvenirITCbyBT-Light"/>
              </a:rPr>
              <a:t> uyumlu tüketici </a:t>
            </a:r>
            <a:r>
              <a:rPr lang="tr-TR" dirty="0">
                <a:latin typeface="SouvenirITCbyBT-Light"/>
              </a:rPr>
              <a:t>gruplar</a:t>
            </a:r>
            <a:r>
              <a:rPr lang="tr-TR" dirty="0">
                <a:latin typeface="TimesNewRoman"/>
              </a:rPr>
              <a:t>ı</a:t>
            </a:r>
            <a:r>
              <a:rPr lang="tr-TR" dirty="0">
                <a:latin typeface="SouvenirITCbyBT-Light"/>
              </a:rPr>
              <a:t>na çok fazla önem vermemektedirler. </a:t>
            </a:r>
            <a:endParaRPr lang="tr-TR" dirty="0" smtClean="0">
              <a:latin typeface="SouvenirITCbyBT-Light"/>
            </a:endParaRPr>
          </a:p>
          <a:p>
            <a:pPr lvl="0" algn="just">
              <a:buClr>
                <a:srgbClr val="0BD0D9"/>
              </a:buClr>
            </a:pPr>
            <a:endParaRPr lang="tr-TR" dirty="0" smtClean="0">
              <a:latin typeface="SouvenirITCbyBT-Light"/>
            </a:endParaRPr>
          </a:p>
          <a:p>
            <a:pPr algn="just"/>
            <a:r>
              <a:rPr lang="tr-TR" dirty="0" smtClean="0">
                <a:latin typeface="SouvenirITCbyBT-Light"/>
              </a:rPr>
              <a:t>Benzer </a:t>
            </a:r>
            <a:r>
              <a:rPr lang="tr-TR" dirty="0">
                <a:latin typeface="SouvenirITCbyBT-Light"/>
              </a:rPr>
              <a:t>deneyimleri ve duygular</a:t>
            </a:r>
            <a:r>
              <a:rPr lang="tr-TR" dirty="0">
                <a:latin typeface="TimesNewRoman"/>
              </a:rPr>
              <a:t>ı </a:t>
            </a:r>
            <a:r>
              <a:rPr lang="tr-TR" dirty="0">
                <a:latin typeface="SouvenirITCbyBT-Light"/>
              </a:rPr>
              <a:t>payla</a:t>
            </a:r>
            <a:r>
              <a:rPr lang="tr-TR" dirty="0">
                <a:latin typeface="TimesNewRoman"/>
              </a:rPr>
              <a:t>ş</a:t>
            </a:r>
            <a:r>
              <a:rPr lang="tr-TR" dirty="0">
                <a:latin typeface="SouvenirITCbyBT-Light"/>
              </a:rPr>
              <a:t>an </a:t>
            </a:r>
            <a:r>
              <a:rPr lang="tr-TR" dirty="0" smtClean="0">
                <a:latin typeface="SouvenirITCbyBT-Light"/>
              </a:rPr>
              <a:t>bireylerden olu</a:t>
            </a:r>
            <a:r>
              <a:rPr lang="tr-TR" dirty="0" smtClean="0">
                <a:latin typeface="TimesNewRoman"/>
              </a:rPr>
              <a:t>ş</a:t>
            </a:r>
            <a:r>
              <a:rPr lang="tr-TR" dirty="0" smtClean="0">
                <a:latin typeface="SouvenirITCbyBT-Light"/>
              </a:rPr>
              <a:t>an </a:t>
            </a:r>
            <a:r>
              <a:rPr lang="tr-TR" dirty="0">
                <a:latin typeface="SouvenirITCbyBT-Light"/>
              </a:rPr>
              <a:t>bir gruptur</a:t>
            </a:r>
            <a:r>
              <a:rPr lang="tr-TR" dirty="0" smtClean="0">
                <a:latin typeface="SouvenirITCbyBT-Light"/>
              </a:rPr>
              <a:t>. </a:t>
            </a:r>
          </a:p>
          <a:p>
            <a:pPr algn="just"/>
            <a:r>
              <a:rPr lang="tr-TR" b="1" dirty="0" smtClean="0">
                <a:solidFill>
                  <a:srgbClr val="0070C0"/>
                </a:solidFill>
                <a:latin typeface="SouvenirITCbyBT-Light"/>
              </a:rPr>
              <a:t>Grup psikoloji oluşturmak* / NEREDE*</a:t>
            </a:r>
          </a:p>
          <a:p>
            <a:pPr marL="0" indent="0" algn="just">
              <a:buNone/>
            </a:pPr>
            <a:endParaRPr lang="tr-TR" dirty="0" smtClean="0">
              <a:latin typeface="SouvenirITCbyBT-Light"/>
            </a:endParaRPr>
          </a:p>
          <a:p>
            <a:pPr algn="just"/>
            <a:r>
              <a:rPr lang="tr-TR" b="1" dirty="0" err="1" smtClean="0">
                <a:latin typeface="SouvenirITCbyBT-Light"/>
              </a:rPr>
              <a:t>Postmodern</a:t>
            </a:r>
            <a:r>
              <a:rPr lang="tr-TR" b="1" dirty="0" smtClean="0">
                <a:latin typeface="SouvenirITCbyBT-Light"/>
              </a:rPr>
              <a:t> </a:t>
            </a:r>
            <a:r>
              <a:rPr lang="tr-TR" b="1" dirty="0">
                <a:latin typeface="SouvenirITCbyBT-Light"/>
              </a:rPr>
              <a:t>topluluklar/cemaatler</a:t>
            </a:r>
            <a:r>
              <a:rPr lang="tr-TR" dirty="0">
                <a:latin typeface="SouvenirITCbyBT-Light"/>
              </a:rPr>
              <a:t>, aralar</a:t>
            </a:r>
            <a:r>
              <a:rPr lang="tr-TR" dirty="0">
                <a:latin typeface="TimesNewRoman"/>
              </a:rPr>
              <a:t>ı</a:t>
            </a:r>
            <a:r>
              <a:rPr lang="tr-TR" dirty="0">
                <a:latin typeface="SouvenirITCbyBT-Light"/>
              </a:rPr>
              <a:t>nda </a:t>
            </a:r>
            <a:r>
              <a:rPr lang="tr-TR" dirty="0" smtClean="0">
                <a:latin typeface="SouvenirITCbyBT-Light"/>
              </a:rPr>
              <a:t>gev</a:t>
            </a:r>
            <a:r>
              <a:rPr lang="tr-TR" dirty="0" smtClean="0">
                <a:latin typeface="TimesNewRoman"/>
              </a:rPr>
              <a:t>ş</a:t>
            </a:r>
            <a:r>
              <a:rPr lang="tr-TR" dirty="0" smtClean="0">
                <a:latin typeface="SouvenirITCbyBT-Light"/>
              </a:rPr>
              <a:t>ek düzeyde</a:t>
            </a:r>
            <a:r>
              <a:rPr lang="tr-TR" dirty="0">
                <a:latin typeface="SouvenirITCbyBT-Light"/>
              </a:rPr>
              <a:t>, kar</a:t>
            </a:r>
            <a:r>
              <a:rPr lang="tr-TR" dirty="0">
                <a:latin typeface="TimesNewRoman"/>
              </a:rPr>
              <a:t>şı</a:t>
            </a:r>
            <a:r>
              <a:rPr lang="tr-TR" dirty="0">
                <a:latin typeface="SouvenirITCbyBT-Light"/>
              </a:rPr>
              <a:t>l</a:t>
            </a:r>
            <a:r>
              <a:rPr lang="tr-TR" dirty="0">
                <a:latin typeface="TimesNewRoman"/>
              </a:rPr>
              <a:t>ı</a:t>
            </a:r>
            <a:r>
              <a:rPr lang="tr-TR" dirty="0">
                <a:latin typeface="SouvenirITCbyBT-Light"/>
              </a:rPr>
              <a:t>kl</a:t>
            </a:r>
            <a:r>
              <a:rPr lang="tr-TR" dirty="0">
                <a:latin typeface="TimesNewRoman"/>
              </a:rPr>
              <a:t>ı </a:t>
            </a:r>
            <a:r>
              <a:rPr lang="tr-TR" dirty="0">
                <a:latin typeface="SouvenirITCbyBT-Light"/>
              </a:rPr>
              <a:t>olarak gerçekle</a:t>
            </a:r>
            <a:r>
              <a:rPr lang="tr-TR" dirty="0">
                <a:latin typeface="TimesNewRoman"/>
              </a:rPr>
              <a:t>ş</a:t>
            </a:r>
            <a:r>
              <a:rPr lang="tr-TR" dirty="0">
                <a:latin typeface="SouvenirITCbyBT-Light"/>
              </a:rPr>
              <a:t>en ileti</a:t>
            </a:r>
            <a:r>
              <a:rPr lang="tr-TR" dirty="0">
                <a:latin typeface="TimesNewRoman"/>
              </a:rPr>
              <a:t>ş</a:t>
            </a:r>
            <a:r>
              <a:rPr lang="tr-TR" dirty="0">
                <a:latin typeface="SouvenirITCbyBT-Light"/>
              </a:rPr>
              <a:t>imle birbirlerine </a:t>
            </a:r>
            <a:r>
              <a:rPr lang="tr-TR" dirty="0" smtClean="0">
                <a:latin typeface="SouvenirITCbyBT-Light"/>
              </a:rPr>
              <a:t>ba</a:t>
            </a:r>
            <a:r>
              <a:rPr lang="tr-TR" dirty="0" smtClean="0">
                <a:latin typeface="TimesNewRoman"/>
              </a:rPr>
              <a:t>ğ</a:t>
            </a:r>
            <a:r>
              <a:rPr lang="tr-TR" dirty="0" smtClean="0">
                <a:latin typeface="SouvenirITCbyBT-Light"/>
              </a:rPr>
              <a:t>lanan gruplar</a:t>
            </a:r>
            <a:r>
              <a:rPr lang="tr-TR" dirty="0" smtClean="0">
                <a:latin typeface="TimesNewRoman"/>
              </a:rPr>
              <a:t>ı </a:t>
            </a:r>
            <a:r>
              <a:rPr lang="tr-TR" dirty="0">
                <a:latin typeface="SouvenirITCbyBT-Light"/>
              </a:rPr>
              <a:t>ifade etmektedir</a:t>
            </a:r>
            <a:r>
              <a:rPr lang="tr-TR" dirty="0" smtClean="0">
                <a:latin typeface="SouvenirITCbyBT-Light"/>
              </a:rPr>
              <a:t>. </a:t>
            </a:r>
          </a:p>
          <a:p>
            <a:pPr marL="0" indent="0" algn="just">
              <a:buNone/>
            </a:pPr>
            <a:r>
              <a:rPr lang="tr-TR" b="1" dirty="0">
                <a:solidFill>
                  <a:srgbClr val="0070C0"/>
                </a:solidFill>
                <a:latin typeface="SouvenirITCbyBT-Light"/>
              </a:rPr>
              <a:t> </a:t>
            </a:r>
            <a:r>
              <a:rPr lang="tr-TR" b="1" dirty="0" smtClean="0">
                <a:solidFill>
                  <a:srgbClr val="0070C0"/>
                </a:solidFill>
                <a:latin typeface="SouvenirITCbyBT-Light"/>
              </a:rPr>
              <a:t>   Hastaneyle ilgili sanal gruplar  ( WEB)  Grup kur*</a:t>
            </a:r>
          </a:p>
          <a:p>
            <a:pPr marL="0" indent="0" algn="just">
              <a:buNone/>
            </a:pPr>
            <a:r>
              <a:rPr lang="tr-TR" b="1" dirty="0">
                <a:solidFill>
                  <a:srgbClr val="0070C0"/>
                </a:solidFill>
                <a:latin typeface="SouvenirITCbyBT-Light"/>
              </a:rPr>
              <a:t> </a:t>
            </a:r>
            <a:r>
              <a:rPr lang="tr-TR" b="1" dirty="0" smtClean="0">
                <a:solidFill>
                  <a:srgbClr val="0070C0"/>
                </a:solidFill>
                <a:latin typeface="SouvenirITCbyBT-Light"/>
              </a:rPr>
              <a:t>   Sanal Gruplar  Kur – yönet*</a:t>
            </a:r>
          </a:p>
          <a:p>
            <a:pPr algn="just"/>
            <a:endParaRPr lang="tr-TR" dirty="0">
              <a:latin typeface="SouvenirITCbyBT-Light"/>
            </a:endParaRPr>
          </a:p>
          <a:p>
            <a:pPr algn="just"/>
            <a:r>
              <a:rPr lang="tr-TR" dirty="0" smtClean="0">
                <a:latin typeface="TimesNewRoman"/>
              </a:rPr>
              <a:t>İ</a:t>
            </a:r>
            <a:r>
              <a:rPr lang="tr-TR" dirty="0" smtClean="0">
                <a:latin typeface="SouvenirITCbyBT-Light"/>
              </a:rPr>
              <a:t>nsanlar </a:t>
            </a:r>
            <a:r>
              <a:rPr lang="tr-TR" dirty="0">
                <a:latin typeface="SouvenirITCbyBT-Light"/>
              </a:rPr>
              <a:t>kolektif olarak hareket ederler ve </a:t>
            </a:r>
            <a:r>
              <a:rPr lang="tr-TR" dirty="0" smtClean="0">
                <a:latin typeface="SouvenirITCbyBT-Light"/>
              </a:rPr>
              <a:t>sosyal </a:t>
            </a:r>
            <a:r>
              <a:rPr lang="tr-TR" dirty="0">
                <a:latin typeface="SouvenirITCbyBT-Light"/>
              </a:rPr>
              <a:t>güçleri </a:t>
            </a:r>
            <a:r>
              <a:rPr lang="tr-TR" dirty="0" smtClean="0">
                <a:latin typeface="SouvenirITCbyBT-Light"/>
              </a:rPr>
              <a:t>üretirler</a:t>
            </a:r>
            <a:endParaRPr lang="tr-TR" dirty="0"/>
          </a:p>
        </p:txBody>
      </p:sp>
    </p:spTree>
    <p:extLst>
      <p:ext uri="{BB962C8B-B14F-4D97-AF65-F5344CB8AC3E}">
        <p14:creationId xmlns:p14="http://schemas.microsoft.com/office/powerpoint/2010/main" val="585431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792088"/>
          </a:xfrm>
        </p:spPr>
        <p:txBody>
          <a:bodyPr>
            <a:normAutofit fontScale="90000"/>
          </a:bodyPr>
          <a:lstStyle/>
          <a:p>
            <a:pPr algn="ctr"/>
            <a:r>
              <a:rPr lang="tr-TR" sz="2800" b="1" dirty="0">
                <a:solidFill>
                  <a:srgbClr val="04617B"/>
                </a:solidFill>
              </a:rPr>
              <a:t>Post </a:t>
            </a:r>
            <a:r>
              <a:rPr lang="tr-TR" sz="2800" b="1" dirty="0" err="1">
                <a:solidFill>
                  <a:srgbClr val="04617B"/>
                </a:solidFill>
              </a:rPr>
              <a:t>Modernite</a:t>
            </a:r>
            <a:r>
              <a:rPr lang="tr-TR" sz="2800" b="1" dirty="0">
                <a:solidFill>
                  <a:srgbClr val="04617B"/>
                </a:solidFill>
              </a:rPr>
              <a:t/>
            </a:r>
            <a:br>
              <a:rPr lang="tr-TR" sz="2800" b="1" dirty="0">
                <a:solidFill>
                  <a:srgbClr val="04617B"/>
                </a:solidFill>
              </a:rPr>
            </a:br>
            <a:r>
              <a:rPr lang="tr-TR" sz="2800" b="1" dirty="0">
                <a:solidFill>
                  <a:srgbClr val="C00000"/>
                </a:solidFill>
              </a:rPr>
              <a:t>“her şey gider “ veya  “ne olsa uyar”</a:t>
            </a:r>
            <a:endParaRPr lang="tr-TR" sz="2800" dirty="0"/>
          </a:p>
        </p:txBody>
      </p:sp>
      <p:sp>
        <p:nvSpPr>
          <p:cNvPr id="3" name="İçerik Yer Tutucusu 2"/>
          <p:cNvSpPr>
            <a:spLocks noGrp="1"/>
          </p:cNvSpPr>
          <p:nvPr>
            <p:ph sz="half" idx="1"/>
          </p:nvPr>
        </p:nvSpPr>
        <p:spPr>
          <a:xfrm>
            <a:off x="251520" y="1412776"/>
            <a:ext cx="4244280" cy="4942149"/>
          </a:xfrm>
        </p:spPr>
        <p:txBody>
          <a:bodyPr>
            <a:normAutofit/>
          </a:bodyPr>
          <a:lstStyle/>
          <a:p>
            <a:pPr lvl="0">
              <a:buClr>
                <a:srgbClr val="0BD0D9"/>
              </a:buClr>
              <a:buNone/>
            </a:pPr>
            <a:r>
              <a:rPr lang="tr-TR" sz="1600" b="1" dirty="0" smtClean="0">
                <a:solidFill>
                  <a:prstClr val="black"/>
                </a:solidFill>
                <a:latin typeface="TimesNewRoman"/>
                <a:ea typeface="Calibri"/>
                <a:cs typeface="Times New Roman" panose="02020603050405020304" pitchFamily="18" charset="0"/>
              </a:rPr>
              <a:t>Belirsizlik</a:t>
            </a:r>
            <a:endParaRPr lang="tr-TR" sz="1600" b="1" dirty="0">
              <a:solidFill>
                <a:prstClr val="black"/>
              </a:solidFill>
              <a:latin typeface="TimesNewRoman"/>
              <a:ea typeface="Calibri"/>
              <a:cs typeface="Times New Roman" panose="02020603050405020304" pitchFamily="18" charset="0"/>
            </a:endParaRPr>
          </a:p>
          <a:p>
            <a:pPr marL="0" lvl="0" indent="0">
              <a:buClr>
                <a:srgbClr val="0BD0D9"/>
              </a:buClr>
              <a:buNone/>
            </a:pPr>
            <a:r>
              <a:rPr lang="tr-TR" sz="1600" b="1" dirty="0">
                <a:solidFill>
                  <a:prstClr val="black"/>
                </a:solidFill>
                <a:latin typeface="TimesNewRoman"/>
                <a:ea typeface="Calibri"/>
                <a:cs typeface="Times New Roman" panose="02020603050405020304" pitchFamily="18" charset="0"/>
              </a:rPr>
              <a:t/>
            </a:r>
            <a:br>
              <a:rPr lang="tr-TR" sz="1600" b="1" dirty="0">
                <a:solidFill>
                  <a:prstClr val="black"/>
                </a:solidFill>
                <a:latin typeface="TimesNewRoman"/>
                <a:ea typeface="Calibri"/>
                <a:cs typeface="Times New Roman" panose="02020603050405020304" pitchFamily="18" charset="0"/>
              </a:rPr>
            </a:br>
            <a:r>
              <a:rPr lang="tr-TR" sz="1600" b="1" dirty="0" smtClean="0">
                <a:solidFill>
                  <a:prstClr val="black"/>
                </a:solidFill>
                <a:latin typeface="TimesNewRoman"/>
                <a:ea typeface="Calibri"/>
                <a:cs typeface="Times New Roman" panose="02020603050405020304" pitchFamily="18" charset="0"/>
              </a:rPr>
              <a:t>Parçalı olma</a:t>
            </a:r>
            <a:endParaRPr lang="tr-TR" sz="1600" b="1" dirty="0">
              <a:solidFill>
                <a:prstClr val="black"/>
              </a:solidFill>
              <a:latin typeface="TimesNewRoman"/>
              <a:ea typeface="Calibri"/>
              <a:cs typeface="Times New Roman" panose="02020603050405020304" pitchFamily="18" charset="0"/>
            </a:endParaRPr>
          </a:p>
          <a:p>
            <a:pPr marL="0" lvl="0" indent="0">
              <a:buClr>
                <a:srgbClr val="0BD0D9"/>
              </a:buClr>
              <a:buNone/>
            </a:pPr>
            <a:r>
              <a:rPr lang="tr-TR" sz="1600" b="1" dirty="0">
                <a:solidFill>
                  <a:prstClr val="black"/>
                </a:solidFill>
                <a:latin typeface="TimesNewRoman"/>
                <a:ea typeface="Calibri"/>
                <a:cs typeface="Times New Roman" panose="02020603050405020304" pitchFamily="18" charset="0"/>
              </a:rPr>
              <a:t/>
            </a:r>
            <a:br>
              <a:rPr lang="tr-TR" sz="1600" b="1" dirty="0">
                <a:solidFill>
                  <a:prstClr val="black"/>
                </a:solidFill>
                <a:latin typeface="TimesNewRoman"/>
                <a:ea typeface="Calibri"/>
                <a:cs typeface="Times New Roman" panose="02020603050405020304" pitchFamily="18" charset="0"/>
              </a:rPr>
            </a:br>
            <a:r>
              <a:rPr lang="tr-TR" sz="1600" b="1" dirty="0" smtClean="0">
                <a:solidFill>
                  <a:prstClr val="black"/>
                </a:solidFill>
                <a:latin typeface="TimesNewRoman"/>
                <a:ea typeface="Calibri"/>
                <a:cs typeface="Times New Roman" panose="02020603050405020304" pitchFamily="18" charset="0"/>
              </a:rPr>
              <a:t>Farklılık</a:t>
            </a:r>
            <a:endParaRPr lang="tr-TR" sz="1600" b="1" dirty="0">
              <a:solidFill>
                <a:prstClr val="black"/>
              </a:solidFill>
              <a:latin typeface="TimesNewRoman"/>
              <a:ea typeface="Calibri"/>
              <a:cs typeface="Times New Roman" panose="02020603050405020304" pitchFamily="18" charset="0"/>
            </a:endParaRPr>
          </a:p>
          <a:p>
            <a:pPr marL="0" lvl="0" indent="0">
              <a:buClr>
                <a:srgbClr val="0BD0D9"/>
              </a:buClr>
              <a:buNone/>
            </a:pPr>
            <a:r>
              <a:rPr lang="tr-TR" sz="1600" b="1" dirty="0">
                <a:solidFill>
                  <a:prstClr val="black"/>
                </a:solidFill>
                <a:latin typeface="TimesNewRoman"/>
                <a:ea typeface="Calibri"/>
                <a:cs typeface="Times New Roman" panose="02020603050405020304" pitchFamily="18" charset="0"/>
              </a:rPr>
              <a:t/>
            </a:r>
            <a:br>
              <a:rPr lang="tr-TR" sz="1600" b="1" dirty="0">
                <a:solidFill>
                  <a:prstClr val="black"/>
                </a:solidFill>
                <a:latin typeface="TimesNewRoman"/>
                <a:ea typeface="Calibri"/>
                <a:cs typeface="Times New Roman" panose="02020603050405020304" pitchFamily="18" charset="0"/>
              </a:rPr>
            </a:br>
            <a:r>
              <a:rPr lang="tr-TR" sz="1600" b="1" dirty="0" smtClean="0">
                <a:solidFill>
                  <a:prstClr val="black"/>
                </a:solidFill>
                <a:latin typeface="TimesNewRoman"/>
                <a:ea typeface="Calibri"/>
                <a:cs typeface="Times New Roman" panose="02020603050405020304" pitchFamily="18" charset="0"/>
              </a:rPr>
              <a:t>Etniklik</a:t>
            </a:r>
            <a:endParaRPr lang="tr-TR" sz="1600" b="1" dirty="0">
              <a:solidFill>
                <a:prstClr val="black"/>
              </a:solidFill>
              <a:latin typeface="TimesNewRoman"/>
              <a:ea typeface="Calibri"/>
              <a:cs typeface="Times New Roman" panose="02020603050405020304" pitchFamily="18" charset="0"/>
            </a:endParaRPr>
          </a:p>
          <a:p>
            <a:pPr marL="0" lvl="0" indent="0">
              <a:buClr>
                <a:srgbClr val="0BD0D9"/>
              </a:buClr>
              <a:buNone/>
            </a:pPr>
            <a:r>
              <a:rPr lang="tr-TR" sz="1600" b="1" dirty="0">
                <a:solidFill>
                  <a:prstClr val="black"/>
                </a:solidFill>
                <a:latin typeface="TimesNewRoman"/>
                <a:ea typeface="Calibri"/>
                <a:cs typeface="Times New Roman" panose="02020603050405020304" pitchFamily="18" charset="0"/>
              </a:rPr>
              <a:t/>
            </a:r>
            <a:br>
              <a:rPr lang="tr-TR" sz="1600" b="1" dirty="0">
                <a:solidFill>
                  <a:prstClr val="black"/>
                </a:solidFill>
                <a:latin typeface="TimesNewRoman"/>
                <a:ea typeface="Calibri"/>
                <a:cs typeface="Times New Roman" panose="02020603050405020304" pitchFamily="18" charset="0"/>
              </a:rPr>
            </a:br>
            <a:r>
              <a:rPr lang="tr-TR" sz="1600" b="1" dirty="0" smtClean="0">
                <a:solidFill>
                  <a:prstClr val="black"/>
                </a:solidFill>
                <a:latin typeface="TimesNewRoman"/>
                <a:ea typeface="Calibri"/>
                <a:cs typeface="Times New Roman" panose="02020603050405020304" pitchFamily="18" charset="0"/>
              </a:rPr>
              <a:t>Alt kültürler </a:t>
            </a:r>
            <a:endParaRPr lang="tr-TR" sz="1600" b="1" dirty="0">
              <a:solidFill>
                <a:prstClr val="black"/>
              </a:solidFill>
              <a:latin typeface="TimesNewRoman"/>
              <a:ea typeface="Calibri"/>
              <a:cs typeface="Times New Roman" panose="02020603050405020304" pitchFamily="18" charset="0"/>
            </a:endParaRPr>
          </a:p>
          <a:p>
            <a:pPr marL="0" lvl="0" indent="0">
              <a:buClr>
                <a:srgbClr val="0BD0D9"/>
              </a:buClr>
              <a:buNone/>
            </a:pPr>
            <a:r>
              <a:rPr lang="tr-TR" sz="1600" b="1" dirty="0">
                <a:solidFill>
                  <a:prstClr val="black"/>
                </a:solidFill>
                <a:latin typeface="TimesNewRoman"/>
                <a:ea typeface="Calibri"/>
                <a:cs typeface="Times New Roman" panose="02020603050405020304" pitchFamily="18" charset="0"/>
              </a:rPr>
              <a:t/>
            </a:r>
            <a:br>
              <a:rPr lang="tr-TR" sz="1600" b="1" dirty="0">
                <a:solidFill>
                  <a:prstClr val="black"/>
                </a:solidFill>
                <a:latin typeface="TimesNewRoman"/>
                <a:ea typeface="Calibri"/>
                <a:cs typeface="Times New Roman" panose="02020603050405020304" pitchFamily="18" charset="0"/>
              </a:rPr>
            </a:br>
            <a:r>
              <a:rPr lang="tr-TR" sz="1600" b="1" dirty="0" smtClean="0">
                <a:solidFill>
                  <a:prstClr val="black"/>
                </a:solidFill>
                <a:latin typeface="TimesNewRoman"/>
                <a:ea typeface="Calibri"/>
                <a:cs typeface="Times New Roman"/>
              </a:rPr>
              <a:t>Millî </a:t>
            </a:r>
            <a:r>
              <a:rPr lang="tr-TR" sz="1600" b="1" dirty="0">
                <a:solidFill>
                  <a:prstClr val="black"/>
                </a:solidFill>
                <a:latin typeface="TimesNewRoman"/>
                <a:ea typeface="Calibri"/>
                <a:cs typeface="Times New Roman"/>
              </a:rPr>
              <a:t>ve evrensel kültür anlayışını </a:t>
            </a:r>
            <a:r>
              <a:rPr lang="tr-TR" sz="1600" b="1" dirty="0" err="1">
                <a:solidFill>
                  <a:prstClr val="black"/>
                </a:solidFill>
                <a:latin typeface="TimesNewRoman"/>
                <a:ea typeface="Calibri"/>
                <a:cs typeface="Times New Roman"/>
              </a:rPr>
              <a:t>red</a:t>
            </a:r>
            <a:endParaRPr lang="tr-TR" sz="1600" b="1" dirty="0">
              <a:solidFill>
                <a:prstClr val="black"/>
              </a:solidFill>
              <a:latin typeface="TimesNewRoman"/>
              <a:ea typeface="Calibri"/>
              <a:cs typeface="Times New Roman"/>
            </a:endParaRPr>
          </a:p>
          <a:p>
            <a:pPr lvl="0">
              <a:buClr>
                <a:srgbClr val="0BD0D9"/>
              </a:buClr>
            </a:pPr>
            <a:endParaRPr lang="tr-TR" sz="1600" b="1" dirty="0">
              <a:solidFill>
                <a:prstClr val="black"/>
              </a:solidFill>
              <a:latin typeface="TimesNewRoman"/>
              <a:ea typeface="Calibri"/>
              <a:cs typeface="Times New Roman"/>
            </a:endParaRPr>
          </a:p>
          <a:p>
            <a:pPr marL="0" lvl="0" indent="0">
              <a:buClr>
                <a:srgbClr val="0BD0D9"/>
              </a:buClr>
              <a:buNone/>
            </a:pPr>
            <a:r>
              <a:rPr lang="tr-TR" sz="1600" b="1" dirty="0" smtClean="0">
                <a:solidFill>
                  <a:prstClr val="black"/>
                </a:solidFill>
                <a:latin typeface="TimesNewRoman"/>
                <a:ea typeface="Calibri"/>
                <a:cs typeface="Times New Roman" panose="02020603050405020304" pitchFamily="18" charset="0"/>
              </a:rPr>
              <a:t>Çoğulculuk</a:t>
            </a:r>
          </a:p>
          <a:p>
            <a:pPr marL="0" lvl="0" indent="0">
              <a:buClr>
                <a:srgbClr val="0BD0D9"/>
              </a:buClr>
              <a:buNone/>
            </a:pPr>
            <a:endParaRPr lang="tr-TR" sz="1600" b="1" dirty="0">
              <a:solidFill>
                <a:prstClr val="black"/>
              </a:solidFill>
              <a:latin typeface="TimesNewRoman"/>
              <a:ea typeface="Calibri"/>
              <a:cs typeface="Times New Roman" panose="02020603050405020304" pitchFamily="18" charset="0"/>
            </a:endParaRPr>
          </a:p>
          <a:p>
            <a:pPr marL="0" lvl="0" indent="0">
              <a:buClr>
                <a:srgbClr val="0BD0D9"/>
              </a:buClr>
              <a:buNone/>
            </a:pPr>
            <a:r>
              <a:rPr lang="tr-TR" sz="1600" b="1" dirty="0">
                <a:solidFill>
                  <a:prstClr val="black"/>
                </a:solidFill>
                <a:latin typeface="TimesNewRoman"/>
                <a:ea typeface="Calibri"/>
                <a:cs typeface="Times New Roman" panose="02020603050405020304" pitchFamily="18" charset="0"/>
              </a:rPr>
              <a:t>Y</a:t>
            </a:r>
            <a:r>
              <a:rPr lang="tr-TR" sz="1600" b="1" dirty="0" smtClean="0">
                <a:solidFill>
                  <a:prstClr val="black"/>
                </a:solidFill>
                <a:latin typeface="TimesNewRoman"/>
                <a:ea typeface="Calibri"/>
                <a:cs typeface="Times New Roman" panose="02020603050405020304" pitchFamily="18" charset="0"/>
              </a:rPr>
              <a:t>erellik</a:t>
            </a:r>
            <a:endParaRPr lang="tr-TR" sz="1600" b="1" dirty="0">
              <a:solidFill>
                <a:prstClr val="black"/>
              </a:solidFill>
              <a:latin typeface="TimesNewRoman"/>
              <a:ea typeface="Calibri"/>
              <a:cs typeface="Times New Roman" panose="02020603050405020304" pitchFamily="18" charset="0"/>
            </a:endParaRPr>
          </a:p>
          <a:p>
            <a:endParaRPr lang="tr-TR" sz="1600" dirty="0">
              <a:latin typeface="TimesNewRoman"/>
            </a:endParaRPr>
          </a:p>
        </p:txBody>
      </p:sp>
      <p:sp>
        <p:nvSpPr>
          <p:cNvPr id="4" name="İçerik Yer Tutucusu 3"/>
          <p:cNvSpPr>
            <a:spLocks noGrp="1"/>
          </p:cNvSpPr>
          <p:nvPr>
            <p:ph sz="half" idx="2"/>
          </p:nvPr>
        </p:nvSpPr>
        <p:spPr>
          <a:xfrm>
            <a:off x="4139952" y="1484784"/>
            <a:ext cx="4824536" cy="5184576"/>
          </a:xfrm>
        </p:spPr>
        <p:txBody>
          <a:bodyPr/>
          <a:lstStyle/>
          <a:p>
            <a:pPr marL="0" lvl="0" indent="0">
              <a:buClr>
                <a:srgbClr val="0BD0D9"/>
              </a:buClr>
              <a:buNone/>
            </a:pPr>
            <a:r>
              <a:rPr lang="tr-TR" sz="1200" b="1" dirty="0">
                <a:solidFill>
                  <a:prstClr val="black"/>
                </a:solidFill>
                <a:latin typeface="Times New Roman" panose="02020603050405020304" pitchFamily="18" charset="0"/>
                <a:ea typeface="Calibri"/>
                <a:cs typeface="Times New Roman" panose="02020603050405020304" pitchFamily="18" charset="0"/>
              </a:rPr>
              <a:t/>
            </a:r>
            <a:br>
              <a:rPr lang="tr-TR" sz="1200" b="1" dirty="0">
                <a:solidFill>
                  <a:prstClr val="black"/>
                </a:solidFill>
                <a:latin typeface="Times New Roman" panose="02020603050405020304" pitchFamily="18" charset="0"/>
                <a:ea typeface="Calibri"/>
                <a:cs typeface="Times New Roman" panose="02020603050405020304" pitchFamily="18" charset="0"/>
              </a:rPr>
            </a:br>
            <a:r>
              <a:rPr lang="tr-TR" sz="1800" dirty="0">
                <a:solidFill>
                  <a:prstClr val="black"/>
                </a:solidFill>
                <a:latin typeface="TimesNewRoman"/>
                <a:ea typeface="Calibri"/>
                <a:cs typeface="Times New Roman" panose="02020603050405020304" pitchFamily="18" charset="0"/>
              </a:rPr>
              <a:t>Ö</a:t>
            </a:r>
            <a:r>
              <a:rPr lang="tr-TR" sz="1800" dirty="0" smtClean="0">
                <a:solidFill>
                  <a:prstClr val="black"/>
                </a:solidFill>
                <a:latin typeface="TimesNewRoman"/>
                <a:ea typeface="Calibri"/>
                <a:cs typeface="Times New Roman" panose="02020603050405020304" pitchFamily="18" charset="0"/>
              </a:rPr>
              <a:t>zgünlük </a:t>
            </a:r>
            <a:r>
              <a:rPr lang="tr-TR" sz="1800" dirty="0">
                <a:solidFill>
                  <a:prstClr val="black"/>
                </a:solidFill>
                <a:latin typeface="TimesNewRoman"/>
                <a:ea typeface="Calibri"/>
                <a:cs typeface="Times New Roman" panose="02020603050405020304" pitchFamily="18" charset="0"/>
              </a:rPr>
              <a:t>ve özgürlüklere </a:t>
            </a:r>
            <a:r>
              <a:rPr lang="tr-TR" sz="1800" dirty="0" smtClean="0">
                <a:solidFill>
                  <a:prstClr val="black"/>
                </a:solidFill>
                <a:latin typeface="TimesNewRoman"/>
                <a:ea typeface="Calibri"/>
                <a:cs typeface="Times New Roman" panose="02020603050405020304" pitchFamily="18" charset="0"/>
              </a:rPr>
              <a:t>ayrıcalık  </a:t>
            </a:r>
            <a:r>
              <a:rPr lang="tr-TR" sz="1800" dirty="0">
                <a:solidFill>
                  <a:prstClr val="black"/>
                </a:solidFill>
                <a:latin typeface="TimesNewRoman"/>
                <a:ea typeface="Calibri"/>
                <a:cs typeface="Times New Roman" panose="02020603050405020304" pitchFamily="18" charset="0"/>
              </a:rPr>
              <a:t>tanır</a:t>
            </a:r>
          </a:p>
          <a:p>
            <a:pPr marL="0" lvl="0" indent="0">
              <a:buClr>
                <a:srgbClr val="0BD0D9"/>
              </a:buClr>
              <a:buNone/>
            </a:pPr>
            <a:r>
              <a:rPr lang="tr-TR" sz="1800" dirty="0">
                <a:solidFill>
                  <a:prstClr val="black"/>
                </a:solidFill>
                <a:latin typeface="TimesNewRoman"/>
                <a:ea typeface="Calibri"/>
                <a:cs typeface="Times New Roman"/>
              </a:rPr>
              <a:t/>
            </a:r>
            <a:br>
              <a:rPr lang="tr-TR" sz="1800" dirty="0">
                <a:solidFill>
                  <a:prstClr val="black"/>
                </a:solidFill>
                <a:latin typeface="TimesNewRoman"/>
                <a:ea typeface="Calibri"/>
                <a:cs typeface="Times New Roman"/>
              </a:rPr>
            </a:br>
            <a:r>
              <a:rPr lang="tr-TR" sz="1800" dirty="0" smtClean="0">
                <a:solidFill>
                  <a:prstClr val="black"/>
                </a:solidFill>
                <a:latin typeface="TimesNewRoman"/>
                <a:ea typeface="Calibri"/>
                <a:cs typeface="Times New Roman"/>
              </a:rPr>
              <a:t>Geçmişle  </a:t>
            </a:r>
            <a:r>
              <a:rPr lang="tr-TR" sz="1800" dirty="0">
                <a:solidFill>
                  <a:prstClr val="black"/>
                </a:solidFill>
                <a:latin typeface="TimesNewRoman"/>
                <a:ea typeface="Calibri"/>
                <a:cs typeface="Times New Roman"/>
              </a:rPr>
              <a:t>arasındaki bağları koparmaz</a:t>
            </a:r>
          </a:p>
          <a:p>
            <a:pPr marL="0" lvl="0" indent="0">
              <a:buClr>
                <a:srgbClr val="0BD0D9"/>
              </a:buClr>
              <a:buNone/>
            </a:pPr>
            <a:endParaRPr lang="tr-TR" sz="1800" dirty="0" smtClean="0">
              <a:solidFill>
                <a:prstClr val="black"/>
              </a:solidFill>
              <a:latin typeface="TimesNewRoman"/>
              <a:ea typeface="Calibri"/>
              <a:cs typeface="Times New Roman"/>
            </a:endParaRPr>
          </a:p>
          <a:p>
            <a:pPr marL="0" lvl="0" indent="0">
              <a:buClr>
                <a:srgbClr val="0BD0D9"/>
              </a:buClr>
              <a:buNone/>
            </a:pPr>
            <a:r>
              <a:rPr lang="tr-TR" sz="1800" b="1" dirty="0" smtClean="0">
                <a:solidFill>
                  <a:srgbClr val="00B0F0"/>
                </a:solidFill>
                <a:latin typeface="TimesNewRoman"/>
                <a:ea typeface="Calibri"/>
                <a:cs typeface="Times New Roman"/>
              </a:rPr>
              <a:t>Sentez </a:t>
            </a:r>
            <a:r>
              <a:rPr lang="tr-TR" sz="1800" b="1" dirty="0">
                <a:solidFill>
                  <a:srgbClr val="00B0F0"/>
                </a:solidFill>
                <a:latin typeface="TimesNewRoman"/>
                <a:ea typeface="Calibri"/>
                <a:cs typeface="Times New Roman"/>
              </a:rPr>
              <a:t>ve bütünleşmenin yerine parçayı veya parçalamayı ikame </a:t>
            </a:r>
            <a:r>
              <a:rPr lang="tr-TR" sz="1800" b="1" dirty="0" smtClean="0">
                <a:solidFill>
                  <a:srgbClr val="00B0F0"/>
                </a:solidFill>
                <a:latin typeface="TimesNewRoman"/>
                <a:ea typeface="Calibri"/>
                <a:cs typeface="Times New Roman"/>
              </a:rPr>
              <a:t>etmek</a:t>
            </a:r>
          </a:p>
          <a:p>
            <a:pPr marL="0" lvl="0" indent="0">
              <a:buClr>
                <a:srgbClr val="0BD0D9"/>
              </a:buClr>
              <a:buNone/>
            </a:pPr>
            <a:endParaRPr lang="tr-TR" sz="1800" b="1" dirty="0">
              <a:solidFill>
                <a:srgbClr val="00B0F0"/>
              </a:solidFill>
              <a:latin typeface="TimesNewRoman"/>
              <a:ea typeface="Calibri"/>
              <a:cs typeface="Times New Roman"/>
            </a:endParaRPr>
          </a:p>
          <a:p>
            <a:pPr marL="0" lvl="0" indent="0" algn="just">
              <a:buClr>
                <a:srgbClr val="0BD0D9"/>
              </a:buClr>
              <a:buNone/>
            </a:pPr>
            <a:r>
              <a:rPr lang="tr-TR" sz="1800" dirty="0" smtClean="0">
                <a:solidFill>
                  <a:prstClr val="black"/>
                </a:solidFill>
                <a:latin typeface="TimesNewRoman"/>
                <a:ea typeface="Calibri"/>
                <a:cs typeface="Times New Roman"/>
              </a:rPr>
              <a:t> </a:t>
            </a:r>
            <a:r>
              <a:rPr lang="tr-TR" sz="1800" b="1" dirty="0" smtClean="0">
                <a:solidFill>
                  <a:srgbClr val="0070C0"/>
                </a:solidFill>
                <a:latin typeface="TimesNewRoman"/>
                <a:ea typeface="Calibri"/>
                <a:cs typeface="Times New Roman"/>
              </a:rPr>
              <a:t>«Tek </a:t>
            </a:r>
            <a:r>
              <a:rPr lang="tr-TR" sz="1800" b="1" dirty="0">
                <a:solidFill>
                  <a:srgbClr val="0070C0"/>
                </a:solidFill>
                <a:latin typeface="TimesNewRoman"/>
                <a:ea typeface="Calibri"/>
                <a:cs typeface="Times New Roman"/>
              </a:rPr>
              <a:t>bir gerçek ve anlam değil, çok gerçek ve anlam </a:t>
            </a:r>
            <a:r>
              <a:rPr lang="tr-TR" sz="1800" b="1" dirty="0" smtClean="0">
                <a:solidFill>
                  <a:srgbClr val="0070C0"/>
                </a:solidFill>
                <a:latin typeface="TimesNewRoman"/>
                <a:ea typeface="Calibri"/>
                <a:cs typeface="Times New Roman"/>
              </a:rPr>
              <a:t>vardır «</a:t>
            </a:r>
            <a:endParaRPr lang="tr-TR" sz="1800" b="1" dirty="0">
              <a:solidFill>
                <a:srgbClr val="0070C0"/>
              </a:solidFill>
              <a:latin typeface="TimesNewRoman"/>
              <a:ea typeface="Calibri"/>
              <a:cs typeface="Times New Roman"/>
            </a:endParaRPr>
          </a:p>
          <a:p>
            <a:pPr marL="0" lvl="0" indent="0">
              <a:buClr>
                <a:srgbClr val="0BD0D9"/>
              </a:buClr>
              <a:buNone/>
            </a:pPr>
            <a:r>
              <a:rPr lang="tr-TR" sz="1800" dirty="0">
                <a:solidFill>
                  <a:prstClr val="black"/>
                </a:solidFill>
                <a:latin typeface="TimesNewRoman"/>
                <a:ea typeface="Calibri"/>
                <a:cs typeface="Times New Roman"/>
              </a:rPr>
              <a:t/>
            </a:r>
            <a:br>
              <a:rPr lang="tr-TR" sz="1800" dirty="0">
                <a:solidFill>
                  <a:prstClr val="black"/>
                </a:solidFill>
                <a:latin typeface="TimesNewRoman"/>
                <a:ea typeface="Calibri"/>
                <a:cs typeface="Times New Roman"/>
              </a:rPr>
            </a:br>
            <a:r>
              <a:rPr lang="tr-TR" sz="2000" b="1" dirty="0" smtClean="0">
                <a:solidFill>
                  <a:srgbClr val="002060"/>
                </a:solidFill>
                <a:latin typeface="TimesNewRoman"/>
                <a:ea typeface="Calibri"/>
                <a:cs typeface="Times New Roman"/>
              </a:rPr>
              <a:t>Gerçekliğin </a:t>
            </a:r>
            <a:r>
              <a:rPr lang="tr-TR" sz="2000" b="1" dirty="0">
                <a:solidFill>
                  <a:srgbClr val="002060"/>
                </a:solidFill>
                <a:latin typeface="TimesNewRoman"/>
                <a:ea typeface="Calibri"/>
                <a:cs typeface="Times New Roman"/>
              </a:rPr>
              <a:t>yerine imajı </a:t>
            </a:r>
            <a:r>
              <a:rPr lang="tr-TR" sz="2000" b="1" dirty="0" smtClean="0">
                <a:solidFill>
                  <a:srgbClr val="002060"/>
                </a:solidFill>
                <a:latin typeface="TimesNewRoman"/>
                <a:ea typeface="Calibri"/>
                <a:cs typeface="Times New Roman"/>
              </a:rPr>
              <a:t>koymak</a:t>
            </a:r>
          </a:p>
          <a:p>
            <a:pPr marL="0" lvl="0" indent="0">
              <a:buClr>
                <a:srgbClr val="0BD0D9"/>
              </a:buClr>
              <a:buNone/>
            </a:pPr>
            <a:endParaRPr lang="tr-TR" sz="2000" b="1" dirty="0">
              <a:solidFill>
                <a:srgbClr val="002060"/>
              </a:solidFill>
              <a:latin typeface="TimesNewRoman"/>
              <a:ea typeface="Calibri"/>
              <a:cs typeface="Times New Roman"/>
            </a:endParaRPr>
          </a:p>
          <a:p>
            <a:pPr marL="0" lvl="0" indent="0">
              <a:buClr>
                <a:srgbClr val="0BD0D9"/>
              </a:buClr>
              <a:buNone/>
            </a:pPr>
            <a:r>
              <a:rPr lang="tr-TR" sz="2000" b="1" dirty="0" smtClean="0">
                <a:solidFill>
                  <a:srgbClr val="0070C0"/>
                </a:solidFill>
                <a:latin typeface="TimesNewRoman"/>
                <a:ea typeface="Calibri"/>
                <a:cs typeface="Times New Roman"/>
              </a:rPr>
              <a:t>Sağlık Alanı; </a:t>
            </a:r>
            <a:r>
              <a:rPr lang="tr-TR" sz="1800" b="1" dirty="0" smtClean="0">
                <a:solidFill>
                  <a:srgbClr val="0070C0"/>
                </a:solidFill>
                <a:latin typeface="TimesNewRoman"/>
                <a:ea typeface="Calibri"/>
                <a:cs typeface="Times New Roman"/>
              </a:rPr>
              <a:t>Bitkisel tedavi, El terapisi, </a:t>
            </a:r>
            <a:r>
              <a:rPr lang="tr-TR" sz="1800" b="1" dirty="0" err="1" smtClean="0">
                <a:solidFill>
                  <a:srgbClr val="0070C0"/>
                </a:solidFill>
                <a:latin typeface="TimesNewRoman"/>
                <a:ea typeface="Calibri"/>
                <a:cs typeface="Times New Roman"/>
              </a:rPr>
              <a:t>Akapuntur</a:t>
            </a:r>
            <a:r>
              <a:rPr lang="tr-TR" sz="1800" b="1" dirty="0" smtClean="0">
                <a:solidFill>
                  <a:srgbClr val="0070C0"/>
                </a:solidFill>
                <a:latin typeface="TimesNewRoman"/>
                <a:ea typeface="Calibri"/>
                <a:cs typeface="Times New Roman"/>
              </a:rPr>
              <a:t>, Diyet, Saç </a:t>
            </a:r>
            <a:r>
              <a:rPr lang="tr-TR" sz="1800" b="1" dirty="0" err="1" smtClean="0">
                <a:solidFill>
                  <a:srgbClr val="0070C0"/>
                </a:solidFill>
                <a:latin typeface="TimesNewRoman"/>
                <a:ea typeface="Calibri"/>
                <a:cs typeface="Times New Roman"/>
              </a:rPr>
              <a:t>ekimi,SPA</a:t>
            </a:r>
            <a:r>
              <a:rPr lang="tr-TR" sz="1800" b="1" dirty="0" smtClean="0">
                <a:solidFill>
                  <a:srgbClr val="0070C0"/>
                </a:solidFill>
                <a:latin typeface="TimesNewRoman"/>
                <a:ea typeface="Calibri"/>
                <a:cs typeface="Times New Roman"/>
              </a:rPr>
              <a:t>, Jogging, </a:t>
            </a:r>
            <a:r>
              <a:rPr lang="tr-TR" sz="1800" b="1" dirty="0">
                <a:solidFill>
                  <a:srgbClr val="0070C0"/>
                </a:solidFill>
                <a:latin typeface="TimesNewRoman"/>
                <a:ea typeface="Calibri"/>
                <a:cs typeface="Times New Roman"/>
              </a:rPr>
              <a:t>M</a:t>
            </a:r>
            <a:r>
              <a:rPr lang="tr-TR" sz="1800" b="1" dirty="0" smtClean="0">
                <a:solidFill>
                  <a:srgbClr val="0070C0"/>
                </a:solidFill>
                <a:latin typeface="TimesNewRoman"/>
                <a:ea typeface="Calibri"/>
                <a:cs typeface="Times New Roman"/>
              </a:rPr>
              <a:t>edikal estetik</a:t>
            </a:r>
            <a:endParaRPr lang="tr-TR" sz="1800" dirty="0">
              <a:solidFill>
                <a:srgbClr val="0070C0"/>
              </a:solidFill>
              <a:latin typeface="TimesNewRoman"/>
            </a:endParaRPr>
          </a:p>
        </p:txBody>
      </p:sp>
    </p:spTree>
    <p:extLst>
      <p:ext uri="{BB962C8B-B14F-4D97-AF65-F5344CB8AC3E}">
        <p14:creationId xmlns:p14="http://schemas.microsoft.com/office/powerpoint/2010/main" val="14988946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8640"/>
            <a:ext cx="8229600" cy="936104"/>
          </a:xfrm>
        </p:spPr>
        <p:txBody>
          <a:bodyPr>
            <a:normAutofit/>
          </a:bodyPr>
          <a:lstStyle/>
          <a:p>
            <a:r>
              <a:rPr lang="tr-TR" sz="2800" dirty="0">
                <a:solidFill>
                  <a:srgbClr val="002060"/>
                </a:solidFill>
                <a:latin typeface="TimesNewRoman"/>
              </a:rPr>
              <a:t>Pazarlamada </a:t>
            </a:r>
            <a:r>
              <a:rPr lang="tr-TR" sz="2800" dirty="0" err="1">
                <a:solidFill>
                  <a:srgbClr val="002060"/>
                </a:solidFill>
                <a:latin typeface="TimesNewRoman"/>
              </a:rPr>
              <a:t>Postmodern</a:t>
            </a:r>
            <a:r>
              <a:rPr lang="tr-TR" sz="2800" dirty="0">
                <a:solidFill>
                  <a:srgbClr val="002060"/>
                </a:solidFill>
                <a:latin typeface="TimesNewRoman"/>
              </a:rPr>
              <a:t> Topluluklar</a:t>
            </a:r>
            <a:r>
              <a:rPr lang="tr-TR" sz="2800" b="1" dirty="0">
                <a:solidFill>
                  <a:srgbClr val="002060"/>
                </a:solidFill>
                <a:latin typeface="TimesNewRoman"/>
              </a:rPr>
              <a:t>ı</a:t>
            </a:r>
            <a:r>
              <a:rPr lang="tr-TR" sz="2800" dirty="0">
                <a:solidFill>
                  <a:srgbClr val="002060"/>
                </a:solidFill>
                <a:latin typeface="TimesNewRoman"/>
              </a:rPr>
              <a:t>n </a:t>
            </a:r>
            <a:r>
              <a:rPr lang="tr-TR" sz="2800" dirty="0" smtClean="0">
                <a:solidFill>
                  <a:srgbClr val="002060"/>
                </a:solidFill>
                <a:latin typeface="TimesNewRoman"/>
              </a:rPr>
              <a:t>Etk</a:t>
            </a:r>
            <a:r>
              <a:rPr lang="tr-TR" sz="2800" b="1" dirty="0" smtClean="0">
                <a:solidFill>
                  <a:srgbClr val="002060"/>
                </a:solidFill>
                <a:latin typeface="TimesNewRoman"/>
              </a:rPr>
              <a:t>i</a:t>
            </a:r>
            <a:r>
              <a:rPr lang="tr-TR" sz="2800" dirty="0" smtClean="0">
                <a:solidFill>
                  <a:srgbClr val="002060"/>
                </a:solidFill>
                <a:latin typeface="TimesNewRoman"/>
              </a:rPr>
              <a:t>s</a:t>
            </a:r>
            <a:r>
              <a:rPr lang="tr-TR" sz="2800" b="1" dirty="0" smtClean="0">
                <a:solidFill>
                  <a:srgbClr val="002060"/>
                </a:solidFill>
                <a:latin typeface="TimesNewRoman"/>
              </a:rPr>
              <a:t>i-II</a:t>
            </a:r>
            <a:br>
              <a:rPr lang="tr-TR" sz="2800" b="1" dirty="0" smtClean="0">
                <a:solidFill>
                  <a:srgbClr val="002060"/>
                </a:solidFill>
                <a:latin typeface="TimesNewRoman"/>
              </a:rPr>
            </a:br>
            <a:r>
              <a:rPr lang="tr-TR" sz="2000" b="1" dirty="0" smtClean="0">
                <a:solidFill>
                  <a:srgbClr val="C00000"/>
                </a:solidFill>
                <a:latin typeface="SouvenirITCbyBT-Light"/>
              </a:rPr>
              <a:t>Konsept </a:t>
            </a:r>
            <a:r>
              <a:rPr lang="tr-TR" sz="2000" b="1" dirty="0">
                <a:solidFill>
                  <a:srgbClr val="C00000"/>
                </a:solidFill>
                <a:latin typeface="SouvenirITCbyBT-Light"/>
              </a:rPr>
              <a:t>pazarlamas</a:t>
            </a:r>
            <a:r>
              <a:rPr lang="tr-TR" sz="2000" b="1" dirty="0">
                <a:solidFill>
                  <a:srgbClr val="C00000"/>
                </a:solidFill>
                <a:latin typeface="TimesNewRoman"/>
              </a:rPr>
              <a:t>ı </a:t>
            </a:r>
            <a:r>
              <a:rPr lang="tr-TR" sz="2000" b="1" dirty="0">
                <a:solidFill>
                  <a:srgbClr val="C00000"/>
                </a:solidFill>
                <a:latin typeface="SouvenirITCbyBT-Light"/>
              </a:rPr>
              <a:t>(</a:t>
            </a:r>
            <a:r>
              <a:rPr lang="tr-TR" sz="2000" b="1" dirty="0" err="1">
                <a:solidFill>
                  <a:srgbClr val="C00000"/>
                </a:solidFill>
                <a:latin typeface="SouvenirITCbyBT-Light"/>
              </a:rPr>
              <a:t>concept</a:t>
            </a:r>
            <a:r>
              <a:rPr lang="tr-TR" sz="2000" b="1" dirty="0">
                <a:solidFill>
                  <a:srgbClr val="C00000"/>
                </a:solidFill>
                <a:latin typeface="SouvenirITCbyBT-Light"/>
              </a:rPr>
              <a:t> marketing) için topluluklar</a:t>
            </a:r>
            <a:r>
              <a:rPr lang="tr-TR" sz="2000" b="1" dirty="0">
                <a:solidFill>
                  <a:srgbClr val="C00000"/>
                </a:solidFill>
                <a:latin typeface="TimesNewRoman"/>
              </a:rPr>
              <a:t>ı</a:t>
            </a:r>
            <a:r>
              <a:rPr lang="tr-TR" sz="2000" b="1" dirty="0">
                <a:solidFill>
                  <a:srgbClr val="C00000"/>
                </a:solidFill>
                <a:latin typeface="SouvenirITCbyBT-Light"/>
              </a:rPr>
              <a:t>n önemi</a:t>
            </a:r>
            <a:endParaRPr lang="tr-TR" b="1" dirty="0">
              <a:solidFill>
                <a:srgbClr val="C00000"/>
              </a:solidFill>
            </a:endParaRPr>
          </a:p>
        </p:txBody>
      </p:sp>
      <p:sp>
        <p:nvSpPr>
          <p:cNvPr id="5" name="İçerik Yer Tutucusu 4"/>
          <p:cNvSpPr>
            <a:spLocks noGrp="1"/>
          </p:cNvSpPr>
          <p:nvPr>
            <p:ph sz="quarter" idx="2"/>
          </p:nvPr>
        </p:nvSpPr>
        <p:spPr>
          <a:xfrm>
            <a:off x="251520" y="1196752"/>
            <a:ext cx="4680520" cy="5472608"/>
          </a:xfrm>
        </p:spPr>
        <p:txBody>
          <a:bodyPr>
            <a:normAutofit lnSpcReduction="10000"/>
          </a:bodyPr>
          <a:lstStyle/>
          <a:p>
            <a:pPr lvl="0">
              <a:buClr>
                <a:srgbClr val="0BD0D9"/>
              </a:buClr>
            </a:pPr>
            <a:endParaRPr lang="tr-TR" sz="1100" dirty="0">
              <a:solidFill>
                <a:prstClr val="black"/>
              </a:solidFill>
              <a:latin typeface="TimesNewRoman"/>
            </a:endParaRPr>
          </a:p>
          <a:p>
            <a:pPr lvl="0">
              <a:buClr>
                <a:srgbClr val="0BD0D9"/>
              </a:buClr>
            </a:pPr>
            <a:r>
              <a:rPr lang="tr-TR" sz="1600" dirty="0" err="1" smtClean="0">
                <a:solidFill>
                  <a:prstClr val="black"/>
                </a:solidFill>
                <a:latin typeface="TimesNewRoman"/>
              </a:rPr>
              <a:t>Postmodern</a:t>
            </a:r>
            <a:r>
              <a:rPr lang="tr-TR" sz="1600" dirty="0" smtClean="0">
                <a:solidFill>
                  <a:prstClr val="black"/>
                </a:solidFill>
                <a:latin typeface="TimesNewRoman"/>
              </a:rPr>
              <a:t> </a:t>
            </a:r>
            <a:r>
              <a:rPr lang="tr-TR" sz="1600" dirty="0">
                <a:solidFill>
                  <a:prstClr val="black"/>
                </a:solidFill>
                <a:latin typeface="TimesNewRoman"/>
              </a:rPr>
              <a:t>topluluklar </a:t>
            </a:r>
            <a:r>
              <a:rPr lang="tr-TR" sz="1600" b="1" dirty="0">
                <a:solidFill>
                  <a:srgbClr val="0070C0"/>
                </a:solidFill>
                <a:latin typeface="TimesNewRoman"/>
              </a:rPr>
              <a:t>geçici ve sınırlı olmayan gruplardır. </a:t>
            </a:r>
            <a:endParaRPr lang="tr-TR" sz="1600" b="1" dirty="0" smtClean="0">
              <a:solidFill>
                <a:srgbClr val="0070C0"/>
              </a:solidFill>
              <a:latin typeface="TimesNewRoman"/>
            </a:endParaRPr>
          </a:p>
          <a:p>
            <a:pPr lvl="0">
              <a:buClr>
                <a:srgbClr val="0BD0D9"/>
              </a:buClr>
            </a:pPr>
            <a:endParaRPr lang="tr-TR" sz="1600" dirty="0" smtClean="0">
              <a:solidFill>
                <a:prstClr val="black"/>
              </a:solidFill>
              <a:latin typeface="TimesNewRoman"/>
            </a:endParaRPr>
          </a:p>
          <a:p>
            <a:pPr lvl="0">
              <a:buClr>
                <a:srgbClr val="0BD0D9"/>
              </a:buClr>
            </a:pPr>
            <a:r>
              <a:rPr lang="tr-TR" sz="1600" dirty="0" smtClean="0">
                <a:solidFill>
                  <a:prstClr val="black"/>
                </a:solidFill>
                <a:latin typeface="TimesNewRoman"/>
              </a:rPr>
              <a:t>Eski dönem topluluklar </a:t>
            </a:r>
            <a:r>
              <a:rPr lang="tr-TR" sz="1600" dirty="0">
                <a:solidFill>
                  <a:prstClr val="black"/>
                </a:solidFill>
                <a:latin typeface="TimesNewRoman"/>
              </a:rPr>
              <a:t>kalıcı, sürekli ve sınırlı topluluklardır.</a:t>
            </a:r>
          </a:p>
          <a:p>
            <a:pPr lvl="0">
              <a:buClr>
                <a:srgbClr val="0BD0D9"/>
              </a:buClr>
            </a:pPr>
            <a:endParaRPr lang="tr-TR" sz="1600" dirty="0">
              <a:solidFill>
                <a:prstClr val="black"/>
              </a:solidFill>
              <a:latin typeface="TimesNewRoman"/>
            </a:endParaRPr>
          </a:p>
          <a:p>
            <a:pPr lvl="0">
              <a:buClr>
                <a:srgbClr val="0BD0D9"/>
              </a:buClr>
            </a:pPr>
            <a:r>
              <a:rPr lang="tr-TR" sz="1600" b="1" dirty="0" smtClean="0">
                <a:solidFill>
                  <a:srgbClr val="0070C0"/>
                </a:solidFill>
                <a:latin typeface="TimesNewRoman"/>
              </a:rPr>
              <a:t>Bir </a:t>
            </a:r>
            <a:r>
              <a:rPr lang="tr-TR" sz="1600" b="1" dirty="0">
                <a:solidFill>
                  <a:srgbClr val="0070C0"/>
                </a:solidFill>
                <a:latin typeface="TimesNewRoman"/>
              </a:rPr>
              <a:t>kişi birkaç değişik </a:t>
            </a:r>
            <a:r>
              <a:rPr lang="tr-TR" sz="1600" b="1" dirty="0" err="1">
                <a:solidFill>
                  <a:srgbClr val="0070C0"/>
                </a:solidFill>
                <a:latin typeface="TimesNewRoman"/>
              </a:rPr>
              <a:t>postmodern</a:t>
            </a:r>
            <a:r>
              <a:rPr lang="tr-TR" sz="1600" b="1" dirty="0">
                <a:solidFill>
                  <a:srgbClr val="0070C0"/>
                </a:solidFill>
                <a:latin typeface="TimesNewRoman"/>
              </a:rPr>
              <a:t> topluluğa üye </a:t>
            </a:r>
            <a:r>
              <a:rPr lang="tr-TR" sz="1600" b="1" dirty="0" smtClean="0">
                <a:solidFill>
                  <a:srgbClr val="0070C0"/>
                </a:solidFill>
                <a:latin typeface="TimesNewRoman"/>
              </a:rPr>
              <a:t>olabilir</a:t>
            </a:r>
            <a:r>
              <a:rPr lang="tr-TR" sz="1600" b="1" dirty="0">
                <a:solidFill>
                  <a:srgbClr val="0070C0"/>
                </a:solidFill>
                <a:latin typeface="TimesNewRoman"/>
              </a:rPr>
              <a:t>*</a:t>
            </a:r>
            <a:endParaRPr lang="tr-TR" sz="1600" b="1" dirty="0" smtClean="0">
              <a:solidFill>
                <a:srgbClr val="0070C0"/>
              </a:solidFill>
              <a:latin typeface="TimesNewRoman"/>
            </a:endParaRPr>
          </a:p>
          <a:p>
            <a:pPr lvl="0">
              <a:buClr>
                <a:srgbClr val="0BD0D9"/>
              </a:buClr>
            </a:pPr>
            <a:endParaRPr lang="tr-TR" sz="1600" dirty="0">
              <a:solidFill>
                <a:prstClr val="black"/>
              </a:solidFill>
              <a:latin typeface="TimesNewRoman"/>
            </a:endParaRPr>
          </a:p>
          <a:p>
            <a:pPr lvl="0">
              <a:buClr>
                <a:srgbClr val="0BD0D9"/>
              </a:buClr>
            </a:pPr>
            <a:r>
              <a:rPr lang="tr-TR" sz="1600" dirty="0">
                <a:solidFill>
                  <a:prstClr val="black"/>
                </a:solidFill>
                <a:latin typeface="TimesNewRoman"/>
              </a:rPr>
              <a:t> Eski </a:t>
            </a:r>
            <a:r>
              <a:rPr lang="tr-TR" sz="1600" dirty="0" smtClean="0">
                <a:solidFill>
                  <a:prstClr val="black"/>
                </a:solidFill>
                <a:latin typeface="TimesNewRoman"/>
              </a:rPr>
              <a:t>dönem topluluklarda </a:t>
            </a:r>
            <a:r>
              <a:rPr lang="tr-TR" sz="1600" dirty="0">
                <a:solidFill>
                  <a:prstClr val="black"/>
                </a:solidFill>
                <a:latin typeface="TimesNewRoman"/>
              </a:rPr>
              <a:t>bir kişi sadece bir topluluğun </a:t>
            </a:r>
            <a:r>
              <a:rPr lang="tr-TR" sz="1600" dirty="0" smtClean="0">
                <a:solidFill>
                  <a:prstClr val="black"/>
                </a:solidFill>
                <a:latin typeface="TimesNewRoman"/>
              </a:rPr>
              <a:t>üyesidir</a:t>
            </a:r>
          </a:p>
          <a:p>
            <a:pPr lvl="0">
              <a:buClr>
                <a:srgbClr val="0BD0D9"/>
              </a:buClr>
            </a:pPr>
            <a:endParaRPr lang="tr-TR" sz="1600" dirty="0">
              <a:solidFill>
                <a:prstClr val="black"/>
              </a:solidFill>
              <a:latin typeface="TimesNewRoman"/>
            </a:endParaRPr>
          </a:p>
          <a:p>
            <a:pPr lvl="0">
              <a:buClr>
                <a:srgbClr val="0BD0D9"/>
              </a:buClr>
            </a:pPr>
            <a:r>
              <a:rPr lang="tr-TR" sz="1600" b="1" dirty="0">
                <a:solidFill>
                  <a:srgbClr val="0070C0"/>
                </a:solidFill>
                <a:latin typeface="TimesNewRoman"/>
              </a:rPr>
              <a:t> Postmodern toplulukların sınırları </a:t>
            </a:r>
            <a:r>
              <a:rPr lang="tr-TR" sz="1600" b="1" dirty="0" smtClean="0">
                <a:solidFill>
                  <a:srgbClr val="0070C0"/>
                </a:solidFill>
                <a:latin typeface="TimesNewRoman"/>
              </a:rPr>
              <a:t>kavramsaldır</a:t>
            </a:r>
            <a:r>
              <a:rPr lang="tr-TR" sz="1600" b="1" dirty="0">
                <a:solidFill>
                  <a:srgbClr val="0070C0"/>
                </a:solidFill>
                <a:latin typeface="TimesNewRoman"/>
              </a:rPr>
              <a:t>*</a:t>
            </a:r>
            <a:endParaRPr lang="tr-TR" sz="1600" b="1" dirty="0" smtClean="0">
              <a:solidFill>
                <a:srgbClr val="0070C0"/>
              </a:solidFill>
              <a:latin typeface="TimesNewRoman"/>
            </a:endParaRPr>
          </a:p>
          <a:p>
            <a:pPr lvl="0">
              <a:buClr>
                <a:srgbClr val="0BD0D9"/>
              </a:buClr>
            </a:pPr>
            <a:endParaRPr lang="tr-TR" sz="1600" dirty="0" smtClean="0">
              <a:solidFill>
                <a:prstClr val="black"/>
              </a:solidFill>
              <a:latin typeface="TimesNewRoman"/>
            </a:endParaRPr>
          </a:p>
          <a:p>
            <a:pPr lvl="0">
              <a:buClr>
                <a:srgbClr val="0BD0D9"/>
              </a:buClr>
            </a:pPr>
            <a:r>
              <a:rPr lang="tr-TR" sz="1600" dirty="0" smtClean="0">
                <a:solidFill>
                  <a:prstClr val="black"/>
                </a:solidFill>
                <a:latin typeface="TimesNewRoman"/>
              </a:rPr>
              <a:t>Eski </a:t>
            </a:r>
            <a:r>
              <a:rPr lang="tr-TR" sz="1600" dirty="0">
                <a:solidFill>
                  <a:prstClr val="black"/>
                </a:solidFill>
                <a:latin typeface="TimesNewRoman"/>
              </a:rPr>
              <a:t>dönem </a:t>
            </a:r>
            <a:r>
              <a:rPr lang="tr-TR" sz="1600" dirty="0" smtClean="0">
                <a:solidFill>
                  <a:prstClr val="black"/>
                </a:solidFill>
                <a:latin typeface="TimesNewRoman"/>
              </a:rPr>
              <a:t>topluluklarda sınırlar </a:t>
            </a:r>
            <a:r>
              <a:rPr lang="tr-TR" sz="1600" dirty="0">
                <a:solidFill>
                  <a:prstClr val="black"/>
                </a:solidFill>
                <a:latin typeface="TimesNewRoman"/>
              </a:rPr>
              <a:t>fizikseldir</a:t>
            </a:r>
            <a:r>
              <a:rPr lang="tr-TR" sz="1600" dirty="0" smtClean="0">
                <a:solidFill>
                  <a:prstClr val="black"/>
                </a:solidFill>
                <a:latin typeface="TimesNewRoman"/>
              </a:rPr>
              <a:t>.</a:t>
            </a:r>
          </a:p>
          <a:p>
            <a:pPr lvl="0">
              <a:buClr>
                <a:srgbClr val="0BD0D9"/>
              </a:buClr>
            </a:pPr>
            <a:endParaRPr lang="tr-TR" sz="1600" dirty="0">
              <a:solidFill>
                <a:prstClr val="black"/>
              </a:solidFill>
              <a:latin typeface="TimesNewRoman"/>
            </a:endParaRPr>
          </a:p>
          <a:p>
            <a:pPr lvl="0">
              <a:buClr>
                <a:srgbClr val="0BD0D9"/>
              </a:buClr>
            </a:pPr>
            <a:r>
              <a:rPr lang="tr-TR" sz="1600" b="1" dirty="0" err="1" smtClean="0">
                <a:solidFill>
                  <a:srgbClr val="0070C0"/>
                </a:solidFill>
                <a:latin typeface="TimesNewRoman"/>
              </a:rPr>
              <a:t>Postmodern</a:t>
            </a:r>
            <a:r>
              <a:rPr lang="tr-TR" sz="1600" b="1" dirty="0" smtClean="0">
                <a:solidFill>
                  <a:srgbClr val="0070C0"/>
                </a:solidFill>
                <a:latin typeface="TimesNewRoman"/>
              </a:rPr>
              <a:t> </a:t>
            </a:r>
            <a:r>
              <a:rPr lang="tr-TR" sz="1600" b="1" dirty="0">
                <a:solidFill>
                  <a:srgbClr val="0070C0"/>
                </a:solidFill>
                <a:latin typeface="TimesNewRoman"/>
              </a:rPr>
              <a:t>toplulukların üyeleri, paylaşılan hislerle </a:t>
            </a:r>
            <a:r>
              <a:rPr lang="tr-TR" sz="1600" b="1" dirty="0" smtClean="0">
                <a:solidFill>
                  <a:srgbClr val="0070C0"/>
                </a:solidFill>
                <a:latin typeface="TimesNewRoman"/>
              </a:rPr>
              <a:t>ilişkilidir*</a:t>
            </a:r>
            <a:endParaRPr lang="tr-TR" sz="1600" b="1" dirty="0">
              <a:solidFill>
                <a:srgbClr val="0070C0"/>
              </a:solidFill>
              <a:latin typeface="TimesNewRoman"/>
            </a:endParaRPr>
          </a:p>
        </p:txBody>
      </p:sp>
      <p:sp>
        <p:nvSpPr>
          <p:cNvPr id="6" name="İçerik Yer Tutucusu 5"/>
          <p:cNvSpPr>
            <a:spLocks noGrp="1"/>
          </p:cNvSpPr>
          <p:nvPr>
            <p:ph sz="quarter" idx="4"/>
          </p:nvPr>
        </p:nvSpPr>
        <p:spPr>
          <a:xfrm>
            <a:off x="4788024" y="1268760"/>
            <a:ext cx="4176464" cy="5328592"/>
          </a:xfrm>
        </p:spPr>
        <p:txBody>
          <a:bodyPr>
            <a:normAutofit/>
          </a:bodyPr>
          <a:lstStyle/>
          <a:p>
            <a:pPr lvl="0" algn="just">
              <a:buClr>
                <a:srgbClr val="0BD0D9"/>
              </a:buClr>
            </a:pPr>
            <a:r>
              <a:rPr lang="tr-TR" sz="1800" dirty="0" smtClean="0">
                <a:solidFill>
                  <a:prstClr val="black"/>
                </a:solidFill>
                <a:latin typeface="SouvenirITCbyBT-Light"/>
              </a:rPr>
              <a:t>İnsanlar kendilerini mutlaka </a:t>
            </a:r>
            <a:r>
              <a:rPr lang="tr-TR" sz="1800" dirty="0">
                <a:solidFill>
                  <a:prstClr val="black"/>
                </a:solidFill>
                <a:latin typeface="SouvenirITCbyBT-Light"/>
              </a:rPr>
              <a:t>parças</a:t>
            </a:r>
            <a:r>
              <a:rPr lang="tr-TR" sz="1800" dirty="0">
                <a:solidFill>
                  <a:prstClr val="black"/>
                </a:solidFill>
                <a:latin typeface="TimesNewRoman"/>
              </a:rPr>
              <a:t>ı </a:t>
            </a:r>
            <a:r>
              <a:rPr lang="tr-TR" sz="1800" dirty="0">
                <a:solidFill>
                  <a:prstClr val="black"/>
                </a:solidFill>
                <a:latin typeface="SouvenirITCbyBT-Light"/>
              </a:rPr>
              <a:t>olduklar</a:t>
            </a:r>
            <a:r>
              <a:rPr lang="tr-TR" sz="1800" dirty="0">
                <a:solidFill>
                  <a:prstClr val="black"/>
                </a:solidFill>
                <a:latin typeface="TimesNewRoman"/>
              </a:rPr>
              <a:t>ı </a:t>
            </a:r>
            <a:r>
              <a:rPr lang="tr-TR" sz="1800" b="1" dirty="0">
                <a:solidFill>
                  <a:srgbClr val="0070C0"/>
                </a:solidFill>
                <a:latin typeface="SouvenirITCbyBT-Light"/>
              </a:rPr>
              <a:t>sosyal statü grubuna, hatta içinde </a:t>
            </a:r>
            <a:r>
              <a:rPr lang="tr-TR" sz="1800" b="1" dirty="0" smtClean="0">
                <a:solidFill>
                  <a:srgbClr val="0070C0"/>
                </a:solidFill>
                <a:latin typeface="SouvenirITCbyBT-Light"/>
              </a:rPr>
              <a:t>do</a:t>
            </a:r>
            <a:r>
              <a:rPr lang="tr-TR" sz="1800" b="1" dirty="0" smtClean="0">
                <a:solidFill>
                  <a:srgbClr val="0070C0"/>
                </a:solidFill>
                <a:latin typeface="TimesNewRoman"/>
              </a:rPr>
              <a:t>ğ</a:t>
            </a:r>
            <a:r>
              <a:rPr lang="tr-TR" sz="1800" b="1" dirty="0" smtClean="0">
                <a:solidFill>
                  <a:srgbClr val="0070C0"/>
                </a:solidFill>
                <a:latin typeface="SouvenirITCbyBT-Light"/>
              </a:rPr>
              <a:t>duklar</a:t>
            </a:r>
            <a:r>
              <a:rPr lang="tr-TR" sz="1800" b="1" dirty="0" smtClean="0">
                <a:solidFill>
                  <a:srgbClr val="0070C0"/>
                </a:solidFill>
                <a:latin typeface="TimesNewRoman"/>
              </a:rPr>
              <a:t>ı </a:t>
            </a:r>
            <a:r>
              <a:rPr lang="tr-TR" sz="1800" b="1" dirty="0" smtClean="0">
                <a:solidFill>
                  <a:srgbClr val="0070C0"/>
                </a:solidFill>
                <a:latin typeface="SouvenirITCbyBT-Light"/>
              </a:rPr>
              <a:t>etnik </a:t>
            </a:r>
            <a:r>
              <a:rPr lang="tr-TR" sz="1800" b="1" dirty="0">
                <a:solidFill>
                  <a:srgbClr val="0070C0"/>
                </a:solidFill>
                <a:latin typeface="SouvenirITCbyBT-Light"/>
              </a:rPr>
              <a:t>gruplara ait </a:t>
            </a:r>
            <a:r>
              <a:rPr lang="tr-TR" sz="1800" b="1" dirty="0" smtClean="0">
                <a:solidFill>
                  <a:srgbClr val="0070C0"/>
                </a:solidFill>
                <a:latin typeface="SouvenirITCbyBT-Light"/>
              </a:rPr>
              <a:t>hissetmezler.</a:t>
            </a:r>
          </a:p>
          <a:p>
            <a:pPr marL="0" lvl="0" indent="0" algn="just">
              <a:buClr>
                <a:srgbClr val="0BD0D9"/>
              </a:buClr>
              <a:buNone/>
            </a:pPr>
            <a:endParaRPr lang="tr-TR" sz="1800" dirty="0" smtClean="0">
              <a:solidFill>
                <a:prstClr val="black"/>
              </a:solidFill>
              <a:latin typeface="SouvenirITCbyBT-Light"/>
            </a:endParaRPr>
          </a:p>
          <a:p>
            <a:pPr lvl="0" algn="just">
              <a:buClr>
                <a:srgbClr val="0BD0D9"/>
              </a:buClr>
            </a:pPr>
            <a:r>
              <a:rPr lang="tr-TR" sz="1800" dirty="0" smtClean="0">
                <a:solidFill>
                  <a:prstClr val="black"/>
                </a:solidFill>
                <a:latin typeface="SouvenirITCbyBT-Light"/>
              </a:rPr>
              <a:t>Bireyler bir </a:t>
            </a:r>
            <a:r>
              <a:rPr lang="tr-TR" sz="1800" dirty="0">
                <a:solidFill>
                  <a:prstClr val="black"/>
                </a:solidFill>
                <a:latin typeface="SouvenirITCbyBT-Light"/>
              </a:rPr>
              <a:t>alt kültür grubu ve heyecan</a:t>
            </a:r>
            <a:r>
              <a:rPr lang="tr-TR" sz="1800" dirty="0">
                <a:solidFill>
                  <a:prstClr val="black"/>
                </a:solidFill>
                <a:latin typeface="TimesNewRoman"/>
              </a:rPr>
              <a:t>ı</a:t>
            </a:r>
            <a:r>
              <a:rPr lang="tr-TR" sz="1800" dirty="0">
                <a:solidFill>
                  <a:prstClr val="black"/>
                </a:solidFill>
                <a:latin typeface="SouvenirITCbyBT-Light"/>
              </a:rPr>
              <a:t>ndan </a:t>
            </a:r>
            <a:r>
              <a:rPr lang="tr-TR" sz="1800" b="1" dirty="0">
                <a:solidFill>
                  <a:srgbClr val="0070C0"/>
                </a:solidFill>
                <a:latin typeface="SouvenirITCbyBT-Light"/>
              </a:rPr>
              <a:t>di</a:t>
            </a:r>
            <a:r>
              <a:rPr lang="tr-TR" sz="1800" b="1" dirty="0">
                <a:solidFill>
                  <a:srgbClr val="0070C0"/>
                </a:solidFill>
                <a:latin typeface="TimesNewRoman"/>
              </a:rPr>
              <a:t>ğ</a:t>
            </a:r>
            <a:r>
              <a:rPr lang="tr-TR" sz="1800" b="1" dirty="0">
                <a:solidFill>
                  <a:srgbClr val="0070C0"/>
                </a:solidFill>
                <a:latin typeface="SouvenirITCbyBT-Light"/>
              </a:rPr>
              <a:t>erine özgürce </a:t>
            </a:r>
            <a:r>
              <a:rPr lang="tr-TR" sz="1800" b="1" dirty="0" smtClean="0">
                <a:solidFill>
                  <a:srgbClr val="0070C0"/>
                </a:solidFill>
                <a:latin typeface="SouvenirITCbyBT-Light"/>
              </a:rPr>
              <a:t>geçebilirler*</a:t>
            </a:r>
          </a:p>
          <a:p>
            <a:pPr lvl="0" algn="just">
              <a:buClr>
                <a:srgbClr val="0BD0D9"/>
              </a:buClr>
            </a:pPr>
            <a:endParaRPr lang="tr-TR" sz="1800" dirty="0">
              <a:solidFill>
                <a:prstClr val="black"/>
              </a:solidFill>
              <a:latin typeface="SouvenirITCbyBT-Light"/>
            </a:endParaRPr>
          </a:p>
          <a:p>
            <a:pPr marL="0" lvl="0" indent="0" algn="just">
              <a:buClr>
                <a:srgbClr val="0BD0D9"/>
              </a:buClr>
              <a:buNone/>
            </a:pPr>
            <a:endParaRPr lang="tr-TR" sz="1800" dirty="0" smtClean="0">
              <a:solidFill>
                <a:prstClr val="black"/>
              </a:solidFill>
              <a:latin typeface="SouvenirITCbyBT-Light"/>
            </a:endParaRPr>
          </a:p>
          <a:p>
            <a:pPr lvl="0" algn="just">
              <a:buClr>
                <a:srgbClr val="0BD0D9"/>
              </a:buClr>
            </a:pPr>
            <a:r>
              <a:rPr lang="tr-TR" sz="1800" dirty="0" smtClean="0">
                <a:solidFill>
                  <a:prstClr val="black"/>
                </a:solidFill>
                <a:latin typeface="SouvenirITCbyBT-Light"/>
              </a:rPr>
              <a:t>Payla</a:t>
            </a:r>
            <a:r>
              <a:rPr lang="tr-TR" sz="1800" dirty="0" smtClean="0">
                <a:solidFill>
                  <a:prstClr val="black"/>
                </a:solidFill>
                <a:latin typeface="TimesNewRoman"/>
              </a:rPr>
              <a:t>şı</a:t>
            </a:r>
            <a:r>
              <a:rPr lang="tr-TR" sz="1800" dirty="0" smtClean="0">
                <a:solidFill>
                  <a:prstClr val="black"/>
                </a:solidFill>
                <a:latin typeface="SouvenirITCbyBT-Light"/>
              </a:rPr>
              <a:t>lan </a:t>
            </a:r>
            <a:r>
              <a:rPr lang="tr-TR" sz="1800" dirty="0">
                <a:solidFill>
                  <a:prstClr val="black"/>
                </a:solidFill>
                <a:latin typeface="SouvenirITCbyBT-Light"/>
              </a:rPr>
              <a:t>tecrübeler yoluyla </a:t>
            </a:r>
            <a:r>
              <a:rPr lang="tr-TR" sz="1800" dirty="0" smtClean="0">
                <a:solidFill>
                  <a:prstClr val="black"/>
                </a:solidFill>
                <a:latin typeface="SouvenirITCbyBT-Light"/>
              </a:rPr>
              <a:t>anlamlar</a:t>
            </a:r>
            <a:r>
              <a:rPr lang="tr-TR" sz="1800" dirty="0" smtClean="0">
                <a:solidFill>
                  <a:prstClr val="black"/>
                </a:solidFill>
                <a:latin typeface="TimesNewRoman"/>
              </a:rPr>
              <a:t>ı</a:t>
            </a:r>
            <a:r>
              <a:rPr lang="tr-TR" sz="1800" dirty="0" smtClean="0">
                <a:solidFill>
                  <a:prstClr val="black"/>
                </a:solidFill>
                <a:latin typeface="SouvenirITCbyBT-Light"/>
              </a:rPr>
              <a:t>n yeniden in</a:t>
            </a:r>
            <a:r>
              <a:rPr lang="tr-TR" sz="1800" dirty="0" smtClean="0">
                <a:solidFill>
                  <a:prstClr val="black"/>
                </a:solidFill>
                <a:latin typeface="TimesNewRoman"/>
              </a:rPr>
              <a:t>ş</a:t>
            </a:r>
            <a:r>
              <a:rPr lang="tr-TR" sz="1800" dirty="0" smtClean="0">
                <a:solidFill>
                  <a:prstClr val="black"/>
                </a:solidFill>
                <a:latin typeface="SouvenirITCbyBT-Light"/>
              </a:rPr>
              <a:t>as</a:t>
            </a:r>
            <a:r>
              <a:rPr lang="tr-TR" sz="1800" dirty="0" smtClean="0">
                <a:solidFill>
                  <a:prstClr val="black"/>
                </a:solidFill>
                <a:latin typeface="TimesNewRoman"/>
              </a:rPr>
              <a:t>ı mümkündür</a:t>
            </a:r>
          </a:p>
          <a:p>
            <a:pPr marL="0" lvl="0" indent="0" algn="just">
              <a:buClr>
                <a:srgbClr val="0BD0D9"/>
              </a:buClr>
              <a:buNone/>
            </a:pPr>
            <a:endParaRPr lang="tr-TR" sz="1800" dirty="0">
              <a:solidFill>
                <a:prstClr val="black"/>
              </a:solidFill>
              <a:latin typeface="TimesNewRoman"/>
            </a:endParaRPr>
          </a:p>
          <a:p>
            <a:pPr marL="0" lvl="0" indent="0">
              <a:buClr>
                <a:srgbClr val="0BD0D9"/>
              </a:buClr>
              <a:buNone/>
            </a:pPr>
            <a:endParaRPr lang="tr-TR" sz="1800" dirty="0" smtClean="0">
              <a:solidFill>
                <a:prstClr val="black"/>
              </a:solidFill>
              <a:latin typeface="TimesNewRoman"/>
            </a:endParaRPr>
          </a:p>
          <a:p>
            <a:pPr marL="0" lvl="0" indent="0">
              <a:buClr>
                <a:srgbClr val="0BD0D9"/>
              </a:buClr>
              <a:buNone/>
            </a:pPr>
            <a:r>
              <a:rPr lang="tr-TR" sz="1800" dirty="0" smtClean="0">
                <a:solidFill>
                  <a:prstClr val="black"/>
                </a:solidFill>
                <a:latin typeface="TimesNewRoman"/>
              </a:rPr>
              <a:t> </a:t>
            </a:r>
            <a:endParaRPr lang="tr-TR" dirty="0"/>
          </a:p>
        </p:txBody>
      </p:sp>
    </p:spTree>
    <p:extLst>
      <p:ext uri="{BB962C8B-B14F-4D97-AF65-F5344CB8AC3E}">
        <p14:creationId xmlns:p14="http://schemas.microsoft.com/office/powerpoint/2010/main" val="20220650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48680"/>
            <a:ext cx="8229600" cy="864096"/>
          </a:xfrm>
        </p:spPr>
        <p:txBody>
          <a:bodyPr>
            <a:normAutofit/>
          </a:bodyPr>
          <a:lstStyle/>
          <a:p>
            <a:pPr algn="ctr"/>
            <a:r>
              <a:rPr lang="tr-TR" sz="2800" dirty="0">
                <a:solidFill>
                  <a:srgbClr val="002060"/>
                </a:solidFill>
                <a:latin typeface="TimesNewRoman"/>
              </a:rPr>
              <a:t>Pazarlamada </a:t>
            </a:r>
            <a:r>
              <a:rPr lang="tr-TR" sz="2800" dirty="0" err="1">
                <a:solidFill>
                  <a:srgbClr val="002060"/>
                </a:solidFill>
                <a:latin typeface="TimesNewRoman"/>
              </a:rPr>
              <a:t>Postmodern</a:t>
            </a:r>
            <a:r>
              <a:rPr lang="tr-TR" sz="2800" dirty="0">
                <a:solidFill>
                  <a:srgbClr val="002060"/>
                </a:solidFill>
                <a:latin typeface="TimesNewRoman"/>
              </a:rPr>
              <a:t> Topluluklar</a:t>
            </a:r>
            <a:r>
              <a:rPr lang="tr-TR" sz="2800" b="1" dirty="0">
                <a:solidFill>
                  <a:srgbClr val="002060"/>
                </a:solidFill>
                <a:latin typeface="TimesNewRoman"/>
              </a:rPr>
              <a:t>ı</a:t>
            </a:r>
            <a:r>
              <a:rPr lang="tr-TR" sz="2800" dirty="0">
                <a:solidFill>
                  <a:srgbClr val="002060"/>
                </a:solidFill>
                <a:latin typeface="TimesNewRoman"/>
              </a:rPr>
              <a:t>n </a:t>
            </a:r>
            <a:r>
              <a:rPr lang="tr-TR" sz="2800" dirty="0" smtClean="0">
                <a:solidFill>
                  <a:srgbClr val="002060"/>
                </a:solidFill>
                <a:latin typeface="TimesNewRoman"/>
              </a:rPr>
              <a:t>Etk</a:t>
            </a:r>
            <a:r>
              <a:rPr lang="tr-TR" sz="2800" b="1" dirty="0" smtClean="0">
                <a:solidFill>
                  <a:srgbClr val="002060"/>
                </a:solidFill>
                <a:latin typeface="TimesNewRoman"/>
              </a:rPr>
              <a:t>i</a:t>
            </a:r>
            <a:r>
              <a:rPr lang="tr-TR" sz="2800" dirty="0" smtClean="0">
                <a:solidFill>
                  <a:srgbClr val="002060"/>
                </a:solidFill>
                <a:latin typeface="TimesNewRoman"/>
              </a:rPr>
              <a:t>s</a:t>
            </a:r>
            <a:r>
              <a:rPr lang="tr-TR" sz="2800" b="1" dirty="0" smtClean="0">
                <a:solidFill>
                  <a:srgbClr val="002060"/>
                </a:solidFill>
                <a:latin typeface="TimesNewRoman"/>
              </a:rPr>
              <a:t>i-III</a:t>
            </a:r>
            <a:r>
              <a:rPr lang="tr-TR" sz="2800" b="1" dirty="0">
                <a:solidFill>
                  <a:srgbClr val="002060"/>
                </a:solidFill>
                <a:latin typeface="TimesNewRoman"/>
              </a:rPr>
              <a:t/>
            </a:r>
            <a:br>
              <a:rPr lang="tr-TR" sz="2800" b="1" dirty="0">
                <a:solidFill>
                  <a:srgbClr val="002060"/>
                </a:solidFill>
                <a:latin typeface="TimesNewRoman"/>
              </a:rPr>
            </a:br>
            <a:r>
              <a:rPr lang="tr-TR" sz="2000" b="1" dirty="0">
                <a:solidFill>
                  <a:srgbClr val="C00000"/>
                </a:solidFill>
                <a:latin typeface="SouvenirITCbyBT-Light"/>
              </a:rPr>
              <a:t>Konsept pazarlamas</a:t>
            </a:r>
            <a:r>
              <a:rPr lang="tr-TR" sz="2000" b="1" dirty="0">
                <a:solidFill>
                  <a:srgbClr val="C00000"/>
                </a:solidFill>
                <a:latin typeface="TimesNewRoman"/>
              </a:rPr>
              <a:t>ı </a:t>
            </a:r>
            <a:r>
              <a:rPr lang="tr-TR" sz="2000" b="1" dirty="0">
                <a:solidFill>
                  <a:srgbClr val="C00000"/>
                </a:solidFill>
                <a:latin typeface="SouvenirITCbyBT-Light"/>
              </a:rPr>
              <a:t>(</a:t>
            </a:r>
            <a:r>
              <a:rPr lang="tr-TR" sz="2000" b="1" dirty="0" err="1">
                <a:solidFill>
                  <a:srgbClr val="C00000"/>
                </a:solidFill>
                <a:latin typeface="SouvenirITCbyBT-Light"/>
              </a:rPr>
              <a:t>concept</a:t>
            </a:r>
            <a:r>
              <a:rPr lang="tr-TR" sz="2000" b="1" dirty="0">
                <a:solidFill>
                  <a:srgbClr val="C00000"/>
                </a:solidFill>
                <a:latin typeface="SouvenirITCbyBT-Light"/>
              </a:rPr>
              <a:t> marketing) için topluluklar</a:t>
            </a:r>
            <a:r>
              <a:rPr lang="tr-TR" sz="2000" b="1" dirty="0">
                <a:solidFill>
                  <a:srgbClr val="C00000"/>
                </a:solidFill>
                <a:latin typeface="TimesNewRoman"/>
              </a:rPr>
              <a:t>ı</a:t>
            </a:r>
            <a:r>
              <a:rPr lang="tr-TR" sz="2000" b="1" dirty="0">
                <a:solidFill>
                  <a:srgbClr val="C00000"/>
                </a:solidFill>
                <a:latin typeface="SouvenirITCbyBT-Light"/>
              </a:rPr>
              <a:t>n önemi</a:t>
            </a:r>
            <a:endParaRPr lang="tr-TR" dirty="0"/>
          </a:p>
        </p:txBody>
      </p:sp>
      <p:sp>
        <p:nvSpPr>
          <p:cNvPr id="3" name="İçerik Yer Tutucusu 2"/>
          <p:cNvSpPr>
            <a:spLocks noGrp="1"/>
          </p:cNvSpPr>
          <p:nvPr>
            <p:ph idx="1"/>
          </p:nvPr>
        </p:nvSpPr>
        <p:spPr>
          <a:xfrm>
            <a:off x="395536" y="1556792"/>
            <a:ext cx="8373616" cy="4767808"/>
          </a:xfrm>
        </p:spPr>
        <p:txBody>
          <a:bodyPr>
            <a:normAutofit/>
          </a:bodyPr>
          <a:lstStyle/>
          <a:p>
            <a:pPr algn="just"/>
            <a:r>
              <a:rPr lang="tr-TR" sz="2000" dirty="0" err="1">
                <a:latin typeface="SouvenirITCbyBT-Light"/>
              </a:rPr>
              <a:t>Postmodern</a:t>
            </a:r>
            <a:r>
              <a:rPr lang="tr-TR" sz="2000" dirty="0">
                <a:latin typeface="SouvenirITCbyBT-Light"/>
              </a:rPr>
              <a:t> </a:t>
            </a:r>
            <a:r>
              <a:rPr lang="tr-TR" sz="2000" dirty="0" smtClean="0">
                <a:latin typeface="SouvenirITCbyBT-Light"/>
              </a:rPr>
              <a:t>topluluklar olarak  kullan</a:t>
            </a:r>
            <a:r>
              <a:rPr lang="tr-TR" sz="2000" dirty="0" smtClean="0">
                <a:latin typeface="TimesNewRoman"/>
              </a:rPr>
              <a:t>ı</a:t>
            </a:r>
            <a:r>
              <a:rPr lang="tr-TR" sz="2000" dirty="0" smtClean="0">
                <a:latin typeface="SouvenirITCbyBT-Light"/>
              </a:rPr>
              <a:t>c</a:t>
            </a:r>
            <a:r>
              <a:rPr lang="tr-TR" sz="2000" dirty="0" smtClean="0">
                <a:latin typeface="TimesNewRoman"/>
              </a:rPr>
              <a:t>ı </a:t>
            </a:r>
            <a:r>
              <a:rPr lang="tr-TR" sz="2000" dirty="0">
                <a:latin typeface="SouvenirITCbyBT-Light"/>
              </a:rPr>
              <a:t>gruplar</a:t>
            </a:r>
            <a:r>
              <a:rPr lang="tr-TR" sz="2000" dirty="0">
                <a:latin typeface="TimesNewRoman"/>
              </a:rPr>
              <a:t>ı</a:t>
            </a:r>
            <a:r>
              <a:rPr lang="tr-TR" sz="2000" dirty="0">
                <a:latin typeface="SouvenirITCbyBT-Light"/>
              </a:rPr>
              <a:t>n</a:t>
            </a:r>
            <a:r>
              <a:rPr lang="tr-TR" sz="2000" dirty="0">
                <a:latin typeface="TimesNewRoman"/>
              </a:rPr>
              <a:t>ı</a:t>
            </a:r>
            <a:r>
              <a:rPr lang="tr-TR" sz="2000" dirty="0">
                <a:latin typeface="SouvenirITCbyBT-Light"/>
              </a:rPr>
              <a:t>, kulüpleri, </a:t>
            </a:r>
            <a:r>
              <a:rPr lang="tr-TR" sz="2000" dirty="0" smtClean="0">
                <a:latin typeface="SouvenirITCbyBT-Light"/>
              </a:rPr>
              <a:t>dernekleri ve </a:t>
            </a:r>
            <a:r>
              <a:rPr lang="tr-TR" sz="2000" dirty="0">
                <a:latin typeface="SouvenirITCbyBT-Light"/>
              </a:rPr>
              <a:t>di</a:t>
            </a:r>
            <a:r>
              <a:rPr lang="tr-TR" sz="2000" dirty="0">
                <a:latin typeface="TimesNewRoman"/>
              </a:rPr>
              <a:t>ğ</a:t>
            </a:r>
            <a:r>
              <a:rPr lang="tr-TR" sz="2000" dirty="0">
                <a:latin typeface="SouvenirITCbyBT-Light"/>
              </a:rPr>
              <a:t>er topluluklar</a:t>
            </a:r>
            <a:r>
              <a:rPr lang="tr-TR" sz="2000" dirty="0">
                <a:latin typeface="TimesNewRoman"/>
              </a:rPr>
              <a:t>ı </a:t>
            </a:r>
            <a:r>
              <a:rPr lang="tr-TR" sz="2000" dirty="0">
                <a:latin typeface="SouvenirITCbyBT-Light"/>
              </a:rPr>
              <a:t>saymak mümkündür. </a:t>
            </a:r>
            <a:endParaRPr lang="tr-TR" sz="2000" dirty="0" smtClean="0">
              <a:latin typeface="SouvenirITCbyBT-Light"/>
            </a:endParaRPr>
          </a:p>
          <a:p>
            <a:pPr marL="0" indent="0" algn="just">
              <a:buNone/>
            </a:pPr>
            <a:endParaRPr lang="tr-TR" sz="2000" dirty="0" smtClean="0">
              <a:latin typeface="SouvenirITCbyBT-Light"/>
            </a:endParaRPr>
          </a:p>
          <a:p>
            <a:pPr algn="just"/>
            <a:r>
              <a:rPr lang="tr-TR" sz="2000" b="1" dirty="0" smtClean="0">
                <a:solidFill>
                  <a:srgbClr val="0070C0"/>
                </a:solidFill>
                <a:latin typeface="SouvenirITCbyBT-Light"/>
              </a:rPr>
              <a:t>Bu </a:t>
            </a:r>
            <a:r>
              <a:rPr lang="tr-TR" sz="2000" b="1" dirty="0">
                <a:solidFill>
                  <a:srgbClr val="0070C0"/>
                </a:solidFill>
                <a:latin typeface="SouvenirITCbyBT-Light"/>
              </a:rPr>
              <a:t>ba</a:t>
            </a:r>
            <a:r>
              <a:rPr lang="tr-TR" sz="2000" b="1" dirty="0">
                <a:solidFill>
                  <a:srgbClr val="0070C0"/>
                </a:solidFill>
                <a:latin typeface="TimesNewRoman"/>
              </a:rPr>
              <a:t>ğ</a:t>
            </a:r>
            <a:r>
              <a:rPr lang="tr-TR" sz="2000" b="1" dirty="0">
                <a:solidFill>
                  <a:srgbClr val="0070C0"/>
                </a:solidFill>
                <a:latin typeface="SouvenirITCbyBT-Light"/>
              </a:rPr>
              <a:t>lamda internet, </a:t>
            </a:r>
            <a:r>
              <a:rPr lang="tr-TR" sz="2000" b="1" dirty="0" smtClean="0">
                <a:solidFill>
                  <a:srgbClr val="0070C0"/>
                </a:solidFill>
                <a:latin typeface="SouvenirITCbyBT-Light"/>
              </a:rPr>
              <a:t>her deneyimde </a:t>
            </a:r>
            <a:r>
              <a:rPr lang="tr-TR" sz="2000" b="1" dirty="0">
                <a:solidFill>
                  <a:srgbClr val="0070C0"/>
                </a:solidFill>
                <a:latin typeface="SouvenirITCbyBT-Light"/>
              </a:rPr>
              <a:t>bir topluluk </a:t>
            </a:r>
            <a:r>
              <a:rPr lang="tr-TR" sz="2000" b="1" dirty="0" smtClean="0">
                <a:solidFill>
                  <a:srgbClr val="0070C0"/>
                </a:solidFill>
                <a:latin typeface="SouvenirITCbyBT-Light"/>
              </a:rPr>
              <a:t>ortam</a:t>
            </a:r>
            <a:r>
              <a:rPr lang="tr-TR" sz="2000" b="1" dirty="0" smtClean="0">
                <a:solidFill>
                  <a:srgbClr val="0070C0"/>
                </a:solidFill>
                <a:latin typeface="TimesNewRoman"/>
              </a:rPr>
              <a:t>ı</a:t>
            </a:r>
            <a:r>
              <a:rPr lang="tr-TR" sz="2000" b="1" dirty="0" smtClean="0">
                <a:solidFill>
                  <a:srgbClr val="0070C0"/>
                </a:solidFill>
                <a:latin typeface="SouvenirITCbyBT-Light"/>
              </a:rPr>
              <a:t>d</a:t>
            </a:r>
            <a:r>
              <a:rPr lang="tr-TR" sz="2000" b="1" dirty="0" smtClean="0">
                <a:solidFill>
                  <a:srgbClr val="0070C0"/>
                </a:solidFill>
                <a:latin typeface="TimesNewRoman"/>
              </a:rPr>
              <a:t>ı</a:t>
            </a:r>
            <a:r>
              <a:rPr lang="tr-TR" sz="2000" b="1" dirty="0" smtClean="0">
                <a:solidFill>
                  <a:srgbClr val="0070C0"/>
                </a:solidFill>
                <a:latin typeface="SouvenirITCbyBT-Light"/>
              </a:rPr>
              <a:t>r* </a:t>
            </a:r>
          </a:p>
          <a:p>
            <a:pPr lvl="0" algn="just">
              <a:buClr>
                <a:srgbClr val="0BD0D9"/>
              </a:buClr>
            </a:pPr>
            <a:endParaRPr lang="tr-TR" sz="2000" b="1" dirty="0">
              <a:solidFill>
                <a:srgbClr val="0070C0"/>
              </a:solidFill>
              <a:latin typeface="SouvenirITCbyBT-Light"/>
            </a:endParaRPr>
          </a:p>
          <a:p>
            <a:pPr lvl="0" algn="just">
              <a:buClr>
                <a:srgbClr val="0BD0D9"/>
              </a:buClr>
            </a:pPr>
            <a:r>
              <a:rPr lang="tr-TR" sz="2000" b="1" dirty="0" smtClean="0">
                <a:solidFill>
                  <a:srgbClr val="0070C0"/>
                </a:solidFill>
                <a:latin typeface="SouvenirITCbyBT-Light"/>
              </a:rPr>
              <a:t>B</a:t>
            </a:r>
            <a:r>
              <a:rPr lang="nn-NO" sz="2000" b="1" dirty="0" smtClean="0">
                <a:solidFill>
                  <a:srgbClr val="0070C0"/>
                </a:solidFill>
                <a:latin typeface="SouvenirITCbyBT-Light"/>
              </a:rPr>
              <a:t>irbirilerini </a:t>
            </a:r>
            <a:r>
              <a:rPr lang="nn-NO" sz="2000" b="1" dirty="0">
                <a:solidFill>
                  <a:srgbClr val="0070C0"/>
                </a:solidFill>
                <a:latin typeface="SouvenirITCbyBT-Light"/>
              </a:rPr>
              <a:t>tan</a:t>
            </a:r>
            <a:r>
              <a:rPr lang="nn-NO" sz="2000" b="1" dirty="0">
                <a:solidFill>
                  <a:srgbClr val="0070C0"/>
                </a:solidFill>
                <a:latin typeface="TimesNewRoman"/>
              </a:rPr>
              <a:t>ı</a:t>
            </a:r>
            <a:r>
              <a:rPr lang="nn-NO" sz="2000" b="1" dirty="0">
                <a:solidFill>
                  <a:srgbClr val="0070C0"/>
                </a:solidFill>
                <a:latin typeface="SouvenirITCbyBT-Light"/>
              </a:rPr>
              <a:t>mad</a:t>
            </a:r>
            <a:r>
              <a:rPr lang="nn-NO" sz="2000" b="1" dirty="0">
                <a:solidFill>
                  <a:srgbClr val="0070C0"/>
                </a:solidFill>
                <a:latin typeface="TimesNewRoman"/>
              </a:rPr>
              <a:t>ı</a:t>
            </a:r>
            <a:r>
              <a:rPr lang="nn-NO" sz="2000" b="1" dirty="0">
                <a:solidFill>
                  <a:srgbClr val="0070C0"/>
                </a:solidFill>
                <a:latin typeface="SouvenirITCbyBT-Light"/>
              </a:rPr>
              <a:t>klar</a:t>
            </a:r>
            <a:r>
              <a:rPr lang="nn-NO" sz="2000" b="1" dirty="0">
                <a:solidFill>
                  <a:srgbClr val="0070C0"/>
                </a:solidFill>
                <a:latin typeface="TimesNewRoman"/>
              </a:rPr>
              <a:t>ı </a:t>
            </a:r>
            <a:r>
              <a:rPr lang="nn-NO" sz="2000" b="1" dirty="0">
                <a:solidFill>
                  <a:srgbClr val="0070C0"/>
                </a:solidFill>
                <a:latin typeface="SouvenirITCbyBT-Light"/>
              </a:rPr>
              <a:t>halde </a:t>
            </a:r>
            <a:r>
              <a:rPr lang="nn-NO" sz="2000" b="1" dirty="0" smtClean="0">
                <a:solidFill>
                  <a:srgbClr val="0070C0"/>
                </a:solidFill>
                <a:latin typeface="SouvenirITCbyBT-Light"/>
              </a:rPr>
              <a:t>topluluk</a:t>
            </a:r>
            <a:r>
              <a:rPr lang="tr-TR" sz="2000" b="1" dirty="0" smtClean="0">
                <a:solidFill>
                  <a:srgbClr val="0070C0"/>
                </a:solidFill>
                <a:latin typeface="SouvenirITCbyBT-Light"/>
              </a:rPr>
              <a:t> duygusunun </a:t>
            </a:r>
            <a:r>
              <a:rPr lang="tr-TR" sz="2000" b="1" dirty="0">
                <a:solidFill>
                  <a:srgbClr val="0070C0"/>
                </a:solidFill>
                <a:latin typeface="SouvenirITCbyBT-Light"/>
              </a:rPr>
              <a:t>yaratt</a:t>
            </a:r>
            <a:r>
              <a:rPr lang="tr-TR" sz="2000" b="1" dirty="0">
                <a:solidFill>
                  <a:srgbClr val="0070C0"/>
                </a:solidFill>
                <a:latin typeface="TimesNewRoman"/>
              </a:rPr>
              <a:t>ığı </a:t>
            </a:r>
            <a:r>
              <a:rPr lang="tr-TR" sz="2000" b="1" dirty="0">
                <a:solidFill>
                  <a:srgbClr val="0070C0"/>
                </a:solidFill>
                <a:latin typeface="SouvenirITCbyBT-Light"/>
              </a:rPr>
              <a:t>ortak ba</a:t>
            </a:r>
            <a:r>
              <a:rPr lang="tr-TR" sz="2000" b="1" dirty="0">
                <a:solidFill>
                  <a:srgbClr val="0070C0"/>
                </a:solidFill>
                <a:latin typeface="TimesNewRoman"/>
              </a:rPr>
              <a:t>ğ</a:t>
            </a:r>
            <a:r>
              <a:rPr lang="tr-TR" sz="2000" b="1" dirty="0">
                <a:solidFill>
                  <a:srgbClr val="0070C0"/>
                </a:solidFill>
                <a:latin typeface="SouvenirITCbyBT-Light"/>
              </a:rPr>
              <a:t>lant</a:t>
            </a:r>
            <a:r>
              <a:rPr lang="tr-TR" sz="2000" b="1" dirty="0">
                <a:solidFill>
                  <a:srgbClr val="0070C0"/>
                </a:solidFill>
                <a:latin typeface="TimesNewRoman"/>
              </a:rPr>
              <a:t>ı</a:t>
            </a:r>
            <a:r>
              <a:rPr lang="tr-TR" sz="2000" dirty="0">
                <a:solidFill>
                  <a:prstClr val="black"/>
                </a:solidFill>
                <a:latin typeface="TimesNewRoman"/>
              </a:rPr>
              <a:t> </a:t>
            </a:r>
            <a:r>
              <a:rPr lang="tr-TR" sz="2000" dirty="0">
                <a:solidFill>
                  <a:prstClr val="black"/>
                </a:solidFill>
                <a:latin typeface="SouvenirITCbyBT-Light"/>
              </a:rPr>
              <a:t>de</a:t>
            </a:r>
            <a:r>
              <a:rPr lang="tr-TR" sz="2000" dirty="0">
                <a:solidFill>
                  <a:prstClr val="black"/>
                </a:solidFill>
                <a:latin typeface="TimesNewRoman"/>
              </a:rPr>
              <a:t>ğ</a:t>
            </a:r>
            <a:r>
              <a:rPr lang="tr-TR" sz="2000" dirty="0">
                <a:solidFill>
                  <a:prstClr val="black"/>
                </a:solidFill>
                <a:latin typeface="SouvenirITCbyBT-Light"/>
              </a:rPr>
              <a:t>eriyle bir birliktelik </a:t>
            </a:r>
            <a:r>
              <a:rPr lang="tr-TR" sz="2000" dirty="0" smtClean="0">
                <a:solidFill>
                  <a:prstClr val="black"/>
                </a:solidFill>
                <a:latin typeface="SouvenirITCbyBT-Light"/>
              </a:rPr>
              <a:t>yaratan </a:t>
            </a:r>
            <a:r>
              <a:rPr lang="tr-TR" sz="2000" dirty="0" err="1" smtClean="0">
                <a:solidFill>
                  <a:prstClr val="black"/>
                </a:solidFill>
                <a:latin typeface="SouvenirITCbyBT-Light"/>
              </a:rPr>
              <a:t>postmodern</a:t>
            </a:r>
            <a:r>
              <a:rPr lang="tr-TR" sz="2000" dirty="0" smtClean="0">
                <a:solidFill>
                  <a:prstClr val="black"/>
                </a:solidFill>
                <a:latin typeface="SouvenirITCbyBT-Light"/>
              </a:rPr>
              <a:t> </a:t>
            </a:r>
            <a:r>
              <a:rPr lang="tr-TR" sz="2000" dirty="0">
                <a:solidFill>
                  <a:prstClr val="black"/>
                </a:solidFill>
                <a:latin typeface="SouvenirITCbyBT-Light"/>
              </a:rPr>
              <a:t>topluluklard</a:t>
            </a:r>
            <a:r>
              <a:rPr lang="tr-TR" sz="2000" dirty="0">
                <a:solidFill>
                  <a:prstClr val="black"/>
                </a:solidFill>
                <a:latin typeface="TimesNewRoman"/>
              </a:rPr>
              <a:t>ı</a:t>
            </a:r>
            <a:r>
              <a:rPr lang="tr-TR" sz="2000" dirty="0">
                <a:solidFill>
                  <a:prstClr val="black"/>
                </a:solidFill>
                <a:latin typeface="SouvenirITCbyBT-Light"/>
              </a:rPr>
              <a:t>r</a:t>
            </a:r>
            <a:r>
              <a:rPr lang="tr-TR" sz="2000" dirty="0" smtClean="0">
                <a:solidFill>
                  <a:prstClr val="black"/>
                </a:solidFill>
                <a:latin typeface="SouvenirITCbyBT-Light"/>
              </a:rPr>
              <a:t>.</a:t>
            </a:r>
            <a:r>
              <a:rPr lang="tr-TR" sz="2000" dirty="0">
                <a:solidFill>
                  <a:prstClr val="black"/>
                </a:solidFill>
                <a:latin typeface="SouvenirITCbyBT-Light"/>
              </a:rPr>
              <a:t> </a:t>
            </a:r>
            <a:endParaRPr lang="tr-TR" sz="2000" dirty="0" smtClean="0">
              <a:solidFill>
                <a:prstClr val="black"/>
              </a:solidFill>
              <a:latin typeface="SouvenirITCbyBT-Light"/>
            </a:endParaRPr>
          </a:p>
          <a:p>
            <a:pPr lvl="0" algn="just">
              <a:buClr>
                <a:srgbClr val="0BD0D9"/>
              </a:buClr>
            </a:pPr>
            <a:endParaRPr lang="tr-TR" sz="2000" dirty="0" smtClean="0">
              <a:solidFill>
                <a:prstClr val="black"/>
              </a:solidFill>
              <a:latin typeface="SouvenirITCbyBT-Light"/>
            </a:endParaRPr>
          </a:p>
          <a:p>
            <a:pPr lvl="0">
              <a:buClr>
                <a:srgbClr val="0BD0D9"/>
              </a:buClr>
            </a:pPr>
            <a:r>
              <a:rPr lang="tr-TR" sz="2000" dirty="0" smtClean="0">
                <a:solidFill>
                  <a:prstClr val="black"/>
                </a:solidFill>
                <a:latin typeface="SouvenirITCbyBT-Light"/>
              </a:rPr>
              <a:t>Birbirleriyle yak</a:t>
            </a:r>
            <a:r>
              <a:rPr lang="tr-TR" sz="2000" dirty="0" smtClean="0">
                <a:solidFill>
                  <a:prstClr val="black"/>
                </a:solidFill>
                <a:latin typeface="TimesNewRoman"/>
              </a:rPr>
              <a:t>ı</a:t>
            </a:r>
            <a:r>
              <a:rPr lang="tr-TR" sz="2000" dirty="0" smtClean="0">
                <a:solidFill>
                  <a:prstClr val="black"/>
                </a:solidFill>
                <a:latin typeface="SouvenirITCbyBT-Light"/>
              </a:rPr>
              <a:t>n temas </a:t>
            </a:r>
            <a:r>
              <a:rPr lang="tr-TR" sz="2000" dirty="0">
                <a:solidFill>
                  <a:prstClr val="black"/>
                </a:solidFill>
                <a:latin typeface="SouvenirITCbyBT-Light"/>
              </a:rPr>
              <a:t>içinde bulunan </a:t>
            </a:r>
            <a:r>
              <a:rPr lang="tr-TR" sz="2000" dirty="0" smtClean="0">
                <a:solidFill>
                  <a:prstClr val="black"/>
                </a:solidFill>
                <a:latin typeface="SouvenirITCbyBT-Light"/>
              </a:rPr>
              <a:t>ve </a:t>
            </a:r>
            <a:r>
              <a:rPr lang="tr-TR" sz="2000" dirty="0">
                <a:solidFill>
                  <a:prstClr val="black"/>
                </a:solidFill>
                <a:latin typeface="SouvenirITCbyBT-Light"/>
              </a:rPr>
              <a:t>bu </a:t>
            </a:r>
            <a:r>
              <a:rPr lang="tr-TR" sz="2000" b="1" dirty="0">
                <a:solidFill>
                  <a:srgbClr val="0070C0"/>
                </a:solidFill>
                <a:latin typeface="SouvenirITCbyBT-Light"/>
              </a:rPr>
              <a:t>nedenle birbirilerinin davran</a:t>
            </a:r>
            <a:r>
              <a:rPr lang="tr-TR" sz="2000" b="1" dirty="0">
                <a:solidFill>
                  <a:srgbClr val="0070C0"/>
                </a:solidFill>
                <a:latin typeface="TimesNewRoman"/>
              </a:rPr>
              <a:t>ış</a:t>
            </a:r>
            <a:r>
              <a:rPr lang="tr-TR" sz="2000" b="1" dirty="0">
                <a:solidFill>
                  <a:srgbClr val="0070C0"/>
                </a:solidFill>
                <a:latin typeface="SouvenirITCbyBT-Light"/>
              </a:rPr>
              <a:t>lar</a:t>
            </a:r>
            <a:r>
              <a:rPr lang="tr-TR" sz="2000" b="1" dirty="0">
                <a:solidFill>
                  <a:srgbClr val="0070C0"/>
                </a:solidFill>
                <a:latin typeface="TimesNewRoman"/>
              </a:rPr>
              <a:t>ı</a:t>
            </a:r>
            <a:r>
              <a:rPr lang="tr-TR" sz="2000" b="1" dirty="0">
                <a:solidFill>
                  <a:srgbClr val="0070C0"/>
                </a:solidFill>
                <a:latin typeface="SouvenirITCbyBT-Light"/>
              </a:rPr>
              <a:t>n</a:t>
            </a:r>
            <a:r>
              <a:rPr lang="tr-TR" sz="2000" b="1" dirty="0">
                <a:solidFill>
                  <a:srgbClr val="0070C0"/>
                </a:solidFill>
                <a:latin typeface="TimesNewRoman"/>
              </a:rPr>
              <a:t>ı </a:t>
            </a:r>
            <a:r>
              <a:rPr lang="tr-TR" sz="2000" b="1" dirty="0" smtClean="0">
                <a:solidFill>
                  <a:srgbClr val="0070C0"/>
                </a:solidFill>
                <a:latin typeface="SouvenirITCbyBT-Light"/>
              </a:rPr>
              <a:t>yak</a:t>
            </a:r>
            <a:r>
              <a:rPr lang="tr-TR" sz="2000" b="1" dirty="0" smtClean="0">
                <a:solidFill>
                  <a:srgbClr val="0070C0"/>
                </a:solidFill>
                <a:latin typeface="TimesNewRoman"/>
              </a:rPr>
              <a:t>ı</a:t>
            </a:r>
            <a:r>
              <a:rPr lang="tr-TR" sz="2000" b="1" dirty="0" smtClean="0">
                <a:solidFill>
                  <a:srgbClr val="0070C0"/>
                </a:solidFill>
                <a:latin typeface="SouvenirITCbyBT-Light"/>
              </a:rPr>
              <a:t>ndan  etkileyen </a:t>
            </a:r>
            <a:r>
              <a:rPr lang="tr-TR" sz="2000" b="1" dirty="0">
                <a:solidFill>
                  <a:srgbClr val="0070C0"/>
                </a:solidFill>
                <a:latin typeface="SouvenirITCbyBT-Light"/>
              </a:rPr>
              <a:t>bireylerden olu</a:t>
            </a:r>
            <a:r>
              <a:rPr lang="tr-TR" sz="2000" b="1" dirty="0">
                <a:solidFill>
                  <a:srgbClr val="0070C0"/>
                </a:solidFill>
                <a:latin typeface="TimesNewRoman"/>
              </a:rPr>
              <a:t>ş</a:t>
            </a:r>
            <a:r>
              <a:rPr lang="tr-TR" sz="2000" b="1" dirty="0">
                <a:solidFill>
                  <a:srgbClr val="0070C0"/>
                </a:solidFill>
                <a:latin typeface="SouvenirITCbyBT-Light"/>
              </a:rPr>
              <a:t>an </a:t>
            </a:r>
            <a:r>
              <a:rPr lang="tr-TR" sz="2000" b="1" dirty="0" smtClean="0">
                <a:solidFill>
                  <a:srgbClr val="0070C0"/>
                </a:solidFill>
                <a:latin typeface="SouvenirITCbyBT-Light"/>
              </a:rPr>
              <a:t>topluluklarla* </a:t>
            </a:r>
            <a:r>
              <a:rPr lang="tr-TR" sz="2000" dirty="0">
                <a:solidFill>
                  <a:prstClr val="black"/>
                </a:solidFill>
                <a:latin typeface="SouvenirITCbyBT-Light"/>
              </a:rPr>
              <a:t>ileti</a:t>
            </a:r>
            <a:r>
              <a:rPr lang="tr-TR" sz="2000" dirty="0">
                <a:solidFill>
                  <a:prstClr val="black"/>
                </a:solidFill>
                <a:latin typeface="TimesNewRoman"/>
              </a:rPr>
              <a:t>ş</a:t>
            </a:r>
            <a:r>
              <a:rPr lang="tr-TR" sz="2000" dirty="0">
                <a:solidFill>
                  <a:prstClr val="black"/>
                </a:solidFill>
                <a:latin typeface="SouvenirITCbyBT-Light"/>
              </a:rPr>
              <a:t>imi ve etkile</a:t>
            </a:r>
            <a:r>
              <a:rPr lang="tr-TR" sz="2000" dirty="0">
                <a:solidFill>
                  <a:prstClr val="black"/>
                </a:solidFill>
                <a:latin typeface="TimesNewRoman"/>
              </a:rPr>
              <a:t>ş</a:t>
            </a:r>
            <a:r>
              <a:rPr lang="tr-TR" sz="2000" dirty="0">
                <a:solidFill>
                  <a:prstClr val="black"/>
                </a:solidFill>
                <a:latin typeface="SouvenirITCbyBT-Light"/>
              </a:rPr>
              <a:t>imi </a:t>
            </a:r>
            <a:r>
              <a:rPr lang="tr-TR" sz="2000" dirty="0" smtClean="0">
                <a:solidFill>
                  <a:prstClr val="black"/>
                </a:solidFill>
                <a:latin typeface="SouvenirITCbyBT-Light"/>
              </a:rPr>
              <a:t>sağlamak önemlidir</a:t>
            </a:r>
            <a:endParaRPr lang="tr-TR" sz="2000" dirty="0">
              <a:solidFill>
                <a:prstClr val="black"/>
              </a:solidFill>
              <a:latin typeface="SouvenirITCbyBT-Light"/>
            </a:endParaRPr>
          </a:p>
          <a:p>
            <a:pPr lvl="0" algn="just">
              <a:buClr>
                <a:srgbClr val="0BD0D9"/>
              </a:buClr>
            </a:pPr>
            <a:endParaRPr lang="tr-TR" sz="2000" dirty="0">
              <a:solidFill>
                <a:prstClr val="black"/>
              </a:solidFill>
            </a:endParaRPr>
          </a:p>
          <a:p>
            <a:endParaRPr lang="tr-TR" dirty="0"/>
          </a:p>
        </p:txBody>
      </p:sp>
    </p:spTree>
    <p:extLst>
      <p:ext uri="{BB962C8B-B14F-4D97-AF65-F5344CB8AC3E}">
        <p14:creationId xmlns:p14="http://schemas.microsoft.com/office/powerpoint/2010/main" val="14145840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04664"/>
            <a:ext cx="8229600" cy="864096"/>
          </a:xfrm>
        </p:spPr>
        <p:txBody>
          <a:bodyPr>
            <a:normAutofit fontScale="90000"/>
          </a:bodyPr>
          <a:lstStyle/>
          <a:p>
            <a:pPr algn="ctr"/>
            <a:r>
              <a:rPr lang="tr-TR" sz="2800" dirty="0">
                <a:solidFill>
                  <a:srgbClr val="002060"/>
                </a:solidFill>
                <a:latin typeface="TimesNewRoman"/>
              </a:rPr>
              <a:t>Pazarlamada </a:t>
            </a:r>
            <a:r>
              <a:rPr lang="tr-TR" sz="2800" dirty="0" err="1">
                <a:solidFill>
                  <a:srgbClr val="002060"/>
                </a:solidFill>
                <a:latin typeface="TimesNewRoman"/>
              </a:rPr>
              <a:t>Postmodern</a:t>
            </a:r>
            <a:r>
              <a:rPr lang="tr-TR" sz="2800" dirty="0">
                <a:solidFill>
                  <a:srgbClr val="002060"/>
                </a:solidFill>
                <a:latin typeface="TimesNewRoman"/>
              </a:rPr>
              <a:t> Topluluklar</a:t>
            </a:r>
            <a:r>
              <a:rPr lang="tr-TR" sz="2800" b="1" dirty="0">
                <a:solidFill>
                  <a:srgbClr val="002060"/>
                </a:solidFill>
                <a:latin typeface="TimesNewRoman"/>
              </a:rPr>
              <a:t>ı</a:t>
            </a:r>
            <a:r>
              <a:rPr lang="tr-TR" sz="2800" dirty="0">
                <a:solidFill>
                  <a:srgbClr val="002060"/>
                </a:solidFill>
                <a:latin typeface="TimesNewRoman"/>
              </a:rPr>
              <a:t>n </a:t>
            </a:r>
            <a:r>
              <a:rPr lang="tr-TR" sz="2800" dirty="0" smtClean="0">
                <a:solidFill>
                  <a:srgbClr val="002060"/>
                </a:solidFill>
                <a:latin typeface="TimesNewRoman"/>
              </a:rPr>
              <a:t>Etk</a:t>
            </a:r>
            <a:r>
              <a:rPr lang="tr-TR" sz="2800" b="1" dirty="0" smtClean="0">
                <a:solidFill>
                  <a:srgbClr val="002060"/>
                </a:solidFill>
                <a:latin typeface="TimesNewRoman"/>
              </a:rPr>
              <a:t>i</a:t>
            </a:r>
            <a:r>
              <a:rPr lang="tr-TR" sz="2800" dirty="0" smtClean="0">
                <a:solidFill>
                  <a:srgbClr val="002060"/>
                </a:solidFill>
                <a:latin typeface="TimesNewRoman"/>
              </a:rPr>
              <a:t>s</a:t>
            </a:r>
            <a:r>
              <a:rPr lang="tr-TR" sz="2800" b="1" dirty="0" smtClean="0">
                <a:solidFill>
                  <a:srgbClr val="002060"/>
                </a:solidFill>
                <a:latin typeface="TimesNewRoman"/>
              </a:rPr>
              <a:t>i-IV</a:t>
            </a:r>
            <a:r>
              <a:rPr lang="tr-TR" sz="2800" b="1" dirty="0">
                <a:solidFill>
                  <a:srgbClr val="002060"/>
                </a:solidFill>
                <a:latin typeface="TimesNewRoman"/>
              </a:rPr>
              <a:t/>
            </a:r>
            <a:br>
              <a:rPr lang="tr-TR" sz="2800" b="1" dirty="0">
                <a:solidFill>
                  <a:srgbClr val="002060"/>
                </a:solidFill>
                <a:latin typeface="TimesNewRoman"/>
              </a:rPr>
            </a:br>
            <a:r>
              <a:rPr lang="tr-TR" sz="2800" dirty="0">
                <a:solidFill>
                  <a:srgbClr val="C00000"/>
                </a:solidFill>
                <a:latin typeface="TimesNewRoman"/>
              </a:rPr>
              <a:t>S</a:t>
            </a:r>
            <a:r>
              <a:rPr lang="tr-TR" sz="2800" dirty="0" smtClean="0">
                <a:solidFill>
                  <a:srgbClr val="C00000"/>
                </a:solidFill>
                <a:latin typeface="TimesNewRoman"/>
              </a:rPr>
              <a:t>anal </a:t>
            </a:r>
            <a:r>
              <a:rPr lang="tr-TR" sz="2800" dirty="0">
                <a:solidFill>
                  <a:srgbClr val="C00000"/>
                </a:solidFill>
                <a:latin typeface="TimesNewRoman"/>
              </a:rPr>
              <a:t>T</a:t>
            </a:r>
            <a:r>
              <a:rPr lang="tr-TR" sz="2800" dirty="0" smtClean="0">
                <a:solidFill>
                  <a:srgbClr val="C00000"/>
                </a:solidFill>
                <a:latin typeface="TimesNewRoman"/>
              </a:rPr>
              <a:t>opluluklar</a:t>
            </a:r>
            <a:endParaRPr lang="tr-TR" sz="2800" dirty="0">
              <a:solidFill>
                <a:srgbClr val="C00000"/>
              </a:solidFill>
              <a:latin typeface="TimesNewRoman"/>
            </a:endParaRPr>
          </a:p>
        </p:txBody>
      </p:sp>
      <p:sp>
        <p:nvSpPr>
          <p:cNvPr id="3" name="İçerik Yer Tutucusu 2"/>
          <p:cNvSpPr>
            <a:spLocks noGrp="1"/>
          </p:cNvSpPr>
          <p:nvPr>
            <p:ph idx="1"/>
          </p:nvPr>
        </p:nvSpPr>
        <p:spPr>
          <a:xfrm>
            <a:off x="359024" y="1196752"/>
            <a:ext cx="8605464" cy="5472608"/>
          </a:xfrm>
        </p:spPr>
        <p:txBody>
          <a:bodyPr>
            <a:normAutofit/>
          </a:bodyPr>
          <a:lstStyle/>
          <a:p>
            <a:r>
              <a:rPr lang="tr-TR" sz="1700" b="1" dirty="0" smtClean="0">
                <a:solidFill>
                  <a:srgbClr val="0070C0"/>
                </a:solidFill>
                <a:latin typeface="TimesNewRoman"/>
              </a:rPr>
              <a:t>Sanal </a:t>
            </a:r>
            <a:r>
              <a:rPr lang="tr-TR" sz="1700" b="1" dirty="0">
                <a:solidFill>
                  <a:srgbClr val="0070C0"/>
                </a:solidFill>
                <a:latin typeface="TimesNewRoman"/>
              </a:rPr>
              <a:t>topluluklar </a:t>
            </a:r>
            <a:r>
              <a:rPr lang="tr-TR" sz="1700" b="1" dirty="0" smtClean="0">
                <a:solidFill>
                  <a:srgbClr val="0070C0"/>
                </a:solidFill>
                <a:latin typeface="TimesNewRoman"/>
              </a:rPr>
              <a:t> </a:t>
            </a:r>
            <a:r>
              <a:rPr lang="tr-TR" sz="1700" dirty="0" smtClean="0">
                <a:latin typeface="TimesNewRoman"/>
              </a:rPr>
              <a:t>topluluk </a:t>
            </a:r>
            <a:r>
              <a:rPr lang="tr-TR" sz="1700" dirty="0">
                <a:latin typeface="TimesNewRoman"/>
              </a:rPr>
              <a:t>üyelerinin söz </a:t>
            </a:r>
            <a:r>
              <a:rPr lang="tr-TR" sz="1700" dirty="0" smtClean="0">
                <a:latin typeface="TimesNewRoman"/>
              </a:rPr>
              <a:t>konusu tüketim </a:t>
            </a:r>
            <a:r>
              <a:rPr lang="tr-TR" sz="1700" dirty="0">
                <a:latin typeface="TimesNewRoman"/>
              </a:rPr>
              <a:t>biçimi, tüketilen ürün ya da marka ile ilgili deneyimleri ve </a:t>
            </a:r>
            <a:r>
              <a:rPr lang="tr-TR" sz="1700" dirty="0" smtClean="0">
                <a:latin typeface="TimesNewRoman"/>
              </a:rPr>
              <a:t>yorumları kategorize edilerek  kolay </a:t>
            </a:r>
            <a:r>
              <a:rPr lang="tr-TR" sz="1700" dirty="0">
                <a:latin typeface="TimesNewRoman"/>
              </a:rPr>
              <a:t>kullanılabilir </a:t>
            </a:r>
            <a:r>
              <a:rPr lang="tr-TR" sz="1700" b="1" dirty="0">
                <a:solidFill>
                  <a:srgbClr val="0070C0"/>
                </a:solidFill>
                <a:latin typeface="TimesNewRoman"/>
              </a:rPr>
              <a:t>bilgi depoları haline </a:t>
            </a:r>
            <a:r>
              <a:rPr lang="tr-TR" sz="1700" b="1" dirty="0" smtClean="0">
                <a:solidFill>
                  <a:srgbClr val="0070C0"/>
                </a:solidFill>
                <a:latin typeface="TimesNewRoman"/>
              </a:rPr>
              <a:t>getirilmekte</a:t>
            </a:r>
          </a:p>
          <a:p>
            <a:endParaRPr lang="tr-TR" sz="1700" b="1" dirty="0">
              <a:solidFill>
                <a:srgbClr val="0070C0"/>
              </a:solidFill>
              <a:latin typeface="TimesNewRoman"/>
            </a:endParaRPr>
          </a:p>
          <a:p>
            <a:r>
              <a:rPr lang="tr-TR" sz="1700" b="1" dirty="0" smtClean="0">
                <a:solidFill>
                  <a:srgbClr val="0070C0"/>
                </a:solidFill>
                <a:latin typeface="TimesNewRoman"/>
              </a:rPr>
              <a:t>Bir </a:t>
            </a:r>
            <a:r>
              <a:rPr lang="tr-TR" sz="1700" b="1" dirty="0">
                <a:solidFill>
                  <a:srgbClr val="0070C0"/>
                </a:solidFill>
                <a:latin typeface="TimesNewRoman"/>
              </a:rPr>
              <a:t>ürün ile ilgili deneyimlere ulaşmak</a:t>
            </a:r>
            <a:r>
              <a:rPr lang="tr-TR" sz="1700" dirty="0">
                <a:latin typeface="TimesNewRoman"/>
              </a:rPr>
              <a:t>, sadece bir </a:t>
            </a:r>
            <a:r>
              <a:rPr lang="tr-TR" sz="1700" dirty="0" smtClean="0">
                <a:latin typeface="TimesNewRoman"/>
              </a:rPr>
              <a:t>arama motoruna </a:t>
            </a:r>
            <a:r>
              <a:rPr lang="tr-TR" sz="1700" dirty="0">
                <a:latin typeface="TimesNewRoman"/>
              </a:rPr>
              <a:t>girilecek bir-iki anahtar kelimeyle birkaç saniye içinde </a:t>
            </a:r>
            <a:r>
              <a:rPr lang="tr-TR" sz="1700" dirty="0" smtClean="0">
                <a:latin typeface="TimesNewRoman"/>
              </a:rPr>
              <a:t>elde edilebilecek </a:t>
            </a:r>
            <a:r>
              <a:rPr lang="tr-TR" sz="1700" dirty="0">
                <a:latin typeface="TimesNewRoman"/>
              </a:rPr>
              <a:t>kadar kolay bir hale gelmiştir</a:t>
            </a:r>
            <a:r>
              <a:rPr lang="tr-TR" sz="1700" dirty="0" smtClean="0">
                <a:latin typeface="TimesNewRoman"/>
              </a:rPr>
              <a:t>.</a:t>
            </a:r>
            <a:r>
              <a:rPr lang="tr-TR" sz="1700" dirty="0">
                <a:solidFill>
                  <a:prstClr val="black"/>
                </a:solidFill>
                <a:latin typeface="TimesNewRoman"/>
              </a:rPr>
              <a:t> </a:t>
            </a:r>
            <a:endParaRPr lang="tr-TR" sz="1700" dirty="0" smtClean="0">
              <a:solidFill>
                <a:prstClr val="black"/>
              </a:solidFill>
              <a:latin typeface="TimesNewRoman"/>
            </a:endParaRPr>
          </a:p>
          <a:p>
            <a:pPr marL="0" indent="0">
              <a:buNone/>
            </a:pPr>
            <a:endParaRPr lang="tr-TR" sz="1700" b="1" dirty="0" smtClean="0">
              <a:solidFill>
                <a:srgbClr val="0070C0"/>
              </a:solidFill>
              <a:latin typeface="TimesNewRoman"/>
            </a:endParaRPr>
          </a:p>
          <a:p>
            <a:endParaRPr lang="tr-TR" sz="1700" dirty="0">
              <a:solidFill>
                <a:prstClr val="black"/>
              </a:solidFill>
              <a:latin typeface="TimesNewRoman"/>
            </a:endParaRPr>
          </a:p>
          <a:p>
            <a:pPr lvl="0">
              <a:buClr>
                <a:srgbClr val="0BD0D9"/>
              </a:buClr>
            </a:pPr>
            <a:r>
              <a:rPr lang="tr-TR" sz="1400" b="1" dirty="0" smtClean="0">
                <a:solidFill>
                  <a:srgbClr val="0070C0"/>
                </a:solidFill>
                <a:latin typeface="TimesNewRoman"/>
              </a:rPr>
              <a:t>Linux </a:t>
            </a:r>
            <a:r>
              <a:rPr lang="tr-TR" sz="1400" b="1" dirty="0">
                <a:solidFill>
                  <a:srgbClr val="0070C0"/>
                </a:solidFill>
                <a:latin typeface="TimesNewRoman"/>
              </a:rPr>
              <a:t>en geniş anlamıyla bir işletim </a:t>
            </a:r>
            <a:r>
              <a:rPr lang="tr-TR" sz="1400" b="1" dirty="0" smtClean="0">
                <a:solidFill>
                  <a:srgbClr val="0070C0"/>
                </a:solidFill>
                <a:latin typeface="TimesNewRoman"/>
              </a:rPr>
              <a:t>sistemidir</a:t>
            </a:r>
          </a:p>
          <a:p>
            <a:pPr lvl="0">
              <a:buClr>
                <a:srgbClr val="0BD0D9"/>
              </a:buClr>
            </a:pPr>
            <a:r>
              <a:rPr lang="tr-TR" sz="1400" dirty="0" smtClean="0">
                <a:solidFill>
                  <a:prstClr val="black"/>
                </a:solidFill>
                <a:latin typeface="TimesNewRoman"/>
              </a:rPr>
              <a:t>Linux </a:t>
            </a:r>
            <a:r>
              <a:rPr lang="tr-TR" sz="1400" dirty="0">
                <a:solidFill>
                  <a:prstClr val="black"/>
                </a:solidFill>
                <a:latin typeface="TimesNewRoman"/>
              </a:rPr>
              <a:t>dünyanın dört bir yanındaki gönüllü kullanıcıların gayretleri ile </a:t>
            </a:r>
            <a:r>
              <a:rPr lang="tr-TR" sz="1400" dirty="0" smtClean="0">
                <a:solidFill>
                  <a:prstClr val="black"/>
                </a:solidFill>
                <a:latin typeface="TimesNewRoman"/>
              </a:rPr>
              <a:t>geliştirilen açık </a:t>
            </a:r>
            <a:r>
              <a:rPr lang="tr-TR" sz="1400" dirty="0">
                <a:solidFill>
                  <a:prstClr val="black"/>
                </a:solidFill>
                <a:latin typeface="TimesNewRoman"/>
              </a:rPr>
              <a:t>kaynaklı </a:t>
            </a:r>
            <a:r>
              <a:rPr lang="tr-TR" sz="1400" dirty="0" smtClean="0">
                <a:solidFill>
                  <a:prstClr val="black"/>
                </a:solidFill>
                <a:latin typeface="TimesNewRoman"/>
              </a:rPr>
              <a:t>bir </a:t>
            </a:r>
            <a:r>
              <a:rPr lang="tr-TR" sz="1400" dirty="0">
                <a:solidFill>
                  <a:prstClr val="black"/>
                </a:solidFill>
                <a:latin typeface="TimesNewRoman"/>
              </a:rPr>
              <a:t>işletim sistemidir </a:t>
            </a:r>
          </a:p>
          <a:p>
            <a:pPr lvl="0">
              <a:buClr>
                <a:srgbClr val="0BD0D9"/>
              </a:buClr>
            </a:pPr>
            <a:r>
              <a:rPr lang="tr-TR" sz="1400" dirty="0" smtClean="0">
                <a:solidFill>
                  <a:prstClr val="black"/>
                </a:solidFill>
                <a:latin typeface="TimesNewRoman"/>
              </a:rPr>
              <a:t>Sistemin geliştirilmesinden sorumlu </a:t>
            </a:r>
            <a:r>
              <a:rPr lang="tr-TR" sz="1400" dirty="0">
                <a:solidFill>
                  <a:prstClr val="black"/>
                </a:solidFill>
                <a:latin typeface="TimesNewRoman"/>
              </a:rPr>
              <a:t>tek bir firma yoktur. </a:t>
            </a:r>
            <a:endParaRPr lang="tr-TR" sz="1400" dirty="0" smtClean="0">
              <a:solidFill>
                <a:prstClr val="black"/>
              </a:solidFill>
              <a:latin typeface="TimesNewRoman"/>
            </a:endParaRPr>
          </a:p>
          <a:p>
            <a:pPr lvl="0">
              <a:buClr>
                <a:srgbClr val="0BD0D9"/>
              </a:buClr>
            </a:pPr>
            <a:r>
              <a:rPr lang="tr-TR" sz="1400" dirty="0" smtClean="0">
                <a:solidFill>
                  <a:prstClr val="black"/>
                </a:solidFill>
                <a:latin typeface="TimesNewRoman"/>
              </a:rPr>
              <a:t>Genelde </a:t>
            </a:r>
            <a:r>
              <a:rPr lang="tr-TR" sz="1400" dirty="0">
                <a:solidFill>
                  <a:prstClr val="black"/>
                </a:solidFill>
                <a:latin typeface="TimesNewRoman"/>
              </a:rPr>
              <a:t>Linux topluluğu e-posta </a:t>
            </a:r>
            <a:r>
              <a:rPr lang="tr-TR" sz="1400" dirty="0" smtClean="0">
                <a:solidFill>
                  <a:prstClr val="black"/>
                </a:solidFill>
                <a:latin typeface="TimesNewRoman"/>
              </a:rPr>
              <a:t>listelerini   ve </a:t>
            </a:r>
            <a:r>
              <a:rPr lang="tr-TR" sz="1400" dirty="0">
                <a:solidFill>
                  <a:prstClr val="black"/>
                </a:solidFill>
                <a:latin typeface="TimesNewRoman"/>
              </a:rPr>
              <a:t>haber gruplarını kullanarak haberleşir. </a:t>
            </a:r>
            <a:endParaRPr lang="tr-TR" sz="1400" dirty="0" smtClean="0">
              <a:solidFill>
                <a:prstClr val="black"/>
              </a:solidFill>
              <a:latin typeface="TimesNewRoman"/>
            </a:endParaRPr>
          </a:p>
          <a:p>
            <a:pPr marL="0" lvl="0" indent="0">
              <a:buClr>
                <a:srgbClr val="0BD0D9"/>
              </a:buClr>
              <a:buNone/>
            </a:pPr>
            <a:endParaRPr lang="tr-TR" sz="1400" b="1" dirty="0" smtClean="0">
              <a:solidFill>
                <a:prstClr val="black"/>
              </a:solidFill>
              <a:latin typeface="SouvenirITCbyBT-Light"/>
            </a:endParaRPr>
          </a:p>
          <a:p>
            <a:pPr marL="0" lvl="0" indent="0">
              <a:buClr>
                <a:srgbClr val="0BD0D9"/>
              </a:buClr>
              <a:buNone/>
            </a:pPr>
            <a:endParaRPr lang="tr-TR" sz="1400" b="1" dirty="0">
              <a:solidFill>
                <a:prstClr val="black"/>
              </a:solidFill>
              <a:latin typeface="SouvenirITCbyBT-Light"/>
            </a:endParaRPr>
          </a:p>
          <a:p>
            <a:pPr lvl="0">
              <a:buClr>
                <a:srgbClr val="0BD0D9"/>
              </a:buClr>
            </a:pPr>
            <a:r>
              <a:rPr lang="tr-TR" sz="1600" b="1" dirty="0" smtClean="0">
                <a:solidFill>
                  <a:prstClr val="black"/>
                </a:solidFill>
                <a:latin typeface="SouvenirITCbyBT-Light"/>
              </a:rPr>
              <a:t>İnsanlar sosyal hiyerar</a:t>
            </a:r>
            <a:r>
              <a:rPr lang="tr-TR" sz="1600" b="1" dirty="0" smtClean="0">
                <a:solidFill>
                  <a:prstClr val="black"/>
                </a:solidFill>
                <a:latin typeface="TimesNewRoman"/>
              </a:rPr>
              <a:t>ş</a:t>
            </a:r>
            <a:r>
              <a:rPr lang="tr-TR" sz="1600" b="1" dirty="0" smtClean="0">
                <a:solidFill>
                  <a:prstClr val="black"/>
                </a:solidFill>
                <a:latin typeface="SouvenirITCbyBT-Light"/>
              </a:rPr>
              <a:t>i </a:t>
            </a:r>
            <a:r>
              <a:rPr lang="tr-TR" sz="1600" b="1" dirty="0">
                <a:solidFill>
                  <a:prstClr val="black"/>
                </a:solidFill>
                <a:latin typeface="SouvenirITCbyBT-Light"/>
              </a:rPr>
              <a:t>içindeki yerlerini bilmek zorunda </a:t>
            </a:r>
            <a:r>
              <a:rPr lang="tr-TR" sz="1600" b="1" dirty="0" smtClean="0">
                <a:solidFill>
                  <a:prstClr val="black"/>
                </a:solidFill>
                <a:latin typeface="SouvenirITCbyBT-Light"/>
              </a:rPr>
              <a:t> değil, </a:t>
            </a:r>
            <a:r>
              <a:rPr lang="tr-TR" sz="1600" b="1" dirty="0" smtClean="0">
                <a:latin typeface="SouvenirITCbyBT-Light"/>
              </a:rPr>
              <a:t>böyle </a:t>
            </a:r>
            <a:r>
              <a:rPr lang="tr-TR" sz="1600" b="1" dirty="0">
                <a:latin typeface="SouvenirITCbyBT-Light"/>
              </a:rPr>
              <a:t>bir sosyal hiyerar</a:t>
            </a:r>
            <a:r>
              <a:rPr lang="tr-TR" sz="1600" b="1" dirty="0">
                <a:latin typeface="TimesNewRoman"/>
              </a:rPr>
              <a:t>ş</a:t>
            </a:r>
            <a:r>
              <a:rPr lang="tr-TR" sz="1600" b="1" dirty="0">
                <a:latin typeface="SouvenirITCbyBT-Light"/>
              </a:rPr>
              <a:t>i içinde dü</a:t>
            </a:r>
            <a:r>
              <a:rPr lang="tr-TR" sz="1600" b="1" dirty="0">
                <a:latin typeface="TimesNewRoman"/>
              </a:rPr>
              <a:t>ş</a:t>
            </a:r>
            <a:r>
              <a:rPr lang="tr-TR" sz="1600" b="1" dirty="0">
                <a:latin typeface="SouvenirITCbyBT-Light"/>
              </a:rPr>
              <a:t>ünmekten vazgeçmektedirler</a:t>
            </a:r>
            <a:r>
              <a:rPr lang="tr-TR" sz="1600" b="1" dirty="0" smtClean="0">
                <a:latin typeface="SouvenirITCbyBT-Light"/>
              </a:rPr>
              <a:t>. </a:t>
            </a:r>
          </a:p>
          <a:p>
            <a:pPr lvl="0">
              <a:buClr>
                <a:srgbClr val="0BD0D9"/>
              </a:buClr>
            </a:pPr>
            <a:r>
              <a:rPr lang="tr-TR" sz="1600" b="1" dirty="0" smtClean="0">
                <a:solidFill>
                  <a:srgbClr val="0070C0"/>
                </a:solidFill>
                <a:latin typeface="SouvenirITCbyBT-Light"/>
              </a:rPr>
              <a:t>Talep </a:t>
            </a:r>
            <a:r>
              <a:rPr lang="tr-TR" sz="1600" b="1" dirty="0" err="1" smtClean="0">
                <a:solidFill>
                  <a:srgbClr val="0070C0"/>
                </a:solidFill>
                <a:latin typeface="SouvenirITCbyBT-Light"/>
              </a:rPr>
              <a:t>değişiklği</a:t>
            </a:r>
            <a:r>
              <a:rPr lang="tr-TR" sz="1600" b="1" dirty="0" smtClean="0">
                <a:solidFill>
                  <a:srgbClr val="0070C0"/>
                </a:solidFill>
                <a:latin typeface="SouvenirITCbyBT-Light"/>
              </a:rPr>
              <a:t> </a:t>
            </a:r>
            <a:r>
              <a:rPr lang="tr-TR" sz="1600" b="1" dirty="0">
                <a:solidFill>
                  <a:srgbClr val="0070C0"/>
                </a:solidFill>
                <a:latin typeface="SouvenirITCbyBT-Light"/>
              </a:rPr>
              <a:t>o</a:t>
            </a:r>
            <a:r>
              <a:rPr lang="tr-TR" sz="1600" b="1" dirty="0" smtClean="0">
                <a:solidFill>
                  <a:srgbClr val="0070C0"/>
                </a:solidFill>
                <a:latin typeface="SouvenirITCbyBT-Light"/>
              </a:rPr>
              <a:t>rtaya çıkar . Sincan / KBB / </a:t>
            </a:r>
            <a:r>
              <a:rPr lang="tr-TR" sz="1600" b="1" dirty="0" err="1" smtClean="0">
                <a:solidFill>
                  <a:srgbClr val="0070C0"/>
                </a:solidFill>
                <a:latin typeface="SouvenirITCbyBT-Light"/>
              </a:rPr>
              <a:t>K.Doğum</a:t>
            </a:r>
            <a:r>
              <a:rPr lang="tr-TR" sz="1600" b="1" dirty="0" smtClean="0">
                <a:solidFill>
                  <a:srgbClr val="0070C0"/>
                </a:solidFill>
                <a:latin typeface="SouvenirITCbyBT-Light"/>
              </a:rPr>
              <a:t>/ Beyin Cerrahisi</a:t>
            </a:r>
            <a:endParaRPr lang="tr-TR" sz="1700" b="1" dirty="0">
              <a:solidFill>
                <a:srgbClr val="0070C0"/>
              </a:solidFill>
              <a:latin typeface="TimesNewRoman"/>
            </a:endParaRPr>
          </a:p>
        </p:txBody>
      </p:sp>
    </p:spTree>
    <p:extLst>
      <p:ext uri="{BB962C8B-B14F-4D97-AF65-F5344CB8AC3E}">
        <p14:creationId xmlns:p14="http://schemas.microsoft.com/office/powerpoint/2010/main" val="12717894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0648"/>
            <a:ext cx="8229600" cy="1008112"/>
          </a:xfrm>
        </p:spPr>
        <p:txBody>
          <a:bodyPr>
            <a:normAutofit/>
          </a:bodyPr>
          <a:lstStyle/>
          <a:p>
            <a:pPr algn="ctr"/>
            <a:r>
              <a:rPr lang="tr-TR" sz="2500" dirty="0">
                <a:solidFill>
                  <a:srgbClr val="002060"/>
                </a:solidFill>
                <a:latin typeface="TimesNewRoman"/>
              </a:rPr>
              <a:t>Pazarlamada </a:t>
            </a:r>
            <a:r>
              <a:rPr lang="tr-TR" sz="2500" dirty="0" err="1">
                <a:solidFill>
                  <a:srgbClr val="002060"/>
                </a:solidFill>
                <a:latin typeface="TimesNewRoman"/>
              </a:rPr>
              <a:t>Postmodern</a:t>
            </a:r>
            <a:r>
              <a:rPr lang="tr-TR" sz="2500" dirty="0">
                <a:solidFill>
                  <a:srgbClr val="002060"/>
                </a:solidFill>
                <a:latin typeface="TimesNewRoman"/>
              </a:rPr>
              <a:t> Topluluklar</a:t>
            </a:r>
            <a:r>
              <a:rPr lang="tr-TR" sz="2500" b="1" dirty="0">
                <a:solidFill>
                  <a:srgbClr val="002060"/>
                </a:solidFill>
                <a:latin typeface="TimesNewRoman"/>
              </a:rPr>
              <a:t>ı</a:t>
            </a:r>
            <a:r>
              <a:rPr lang="tr-TR" sz="2500" dirty="0">
                <a:solidFill>
                  <a:srgbClr val="002060"/>
                </a:solidFill>
                <a:latin typeface="TimesNewRoman"/>
              </a:rPr>
              <a:t>n </a:t>
            </a:r>
            <a:r>
              <a:rPr lang="tr-TR" sz="2500" dirty="0" smtClean="0">
                <a:solidFill>
                  <a:srgbClr val="002060"/>
                </a:solidFill>
                <a:latin typeface="TimesNewRoman"/>
              </a:rPr>
              <a:t>Etk</a:t>
            </a:r>
            <a:r>
              <a:rPr lang="tr-TR" sz="2500" b="1" dirty="0" smtClean="0">
                <a:solidFill>
                  <a:srgbClr val="002060"/>
                </a:solidFill>
                <a:latin typeface="TimesNewRoman"/>
              </a:rPr>
              <a:t>i</a:t>
            </a:r>
            <a:r>
              <a:rPr lang="tr-TR" sz="2500" dirty="0" smtClean="0">
                <a:solidFill>
                  <a:srgbClr val="002060"/>
                </a:solidFill>
                <a:latin typeface="TimesNewRoman"/>
              </a:rPr>
              <a:t>s</a:t>
            </a:r>
            <a:r>
              <a:rPr lang="tr-TR" sz="2500" b="1" dirty="0" smtClean="0">
                <a:solidFill>
                  <a:srgbClr val="002060"/>
                </a:solidFill>
                <a:latin typeface="TimesNewRoman"/>
              </a:rPr>
              <a:t>i-V</a:t>
            </a:r>
            <a:r>
              <a:rPr lang="tr-TR" sz="2500" b="1" dirty="0">
                <a:solidFill>
                  <a:srgbClr val="002060"/>
                </a:solidFill>
                <a:latin typeface="TimesNewRoman"/>
              </a:rPr>
              <a:t/>
            </a:r>
            <a:br>
              <a:rPr lang="tr-TR" sz="2500" b="1" dirty="0">
                <a:solidFill>
                  <a:srgbClr val="002060"/>
                </a:solidFill>
                <a:latin typeface="TimesNewRoman"/>
              </a:rPr>
            </a:br>
            <a:r>
              <a:rPr lang="tr-TR" sz="2400" b="1" dirty="0" smtClean="0">
                <a:solidFill>
                  <a:srgbClr val="C00000"/>
                </a:solidFill>
                <a:latin typeface="SouvenirITCbyBT-Light"/>
              </a:rPr>
              <a:t>Bağlantı Değeri-I</a:t>
            </a:r>
            <a:endParaRPr lang="tr-TR" sz="2400" dirty="0">
              <a:solidFill>
                <a:srgbClr val="C00000"/>
              </a:solidFill>
              <a:latin typeface="TimesNewRoman"/>
            </a:endParaRPr>
          </a:p>
        </p:txBody>
      </p:sp>
      <p:sp>
        <p:nvSpPr>
          <p:cNvPr id="3" name="İçerik Yer Tutucusu 2"/>
          <p:cNvSpPr>
            <a:spLocks noGrp="1"/>
          </p:cNvSpPr>
          <p:nvPr>
            <p:ph idx="1"/>
          </p:nvPr>
        </p:nvSpPr>
        <p:spPr>
          <a:xfrm>
            <a:off x="251520" y="1340768"/>
            <a:ext cx="8712968" cy="5256584"/>
          </a:xfrm>
        </p:spPr>
        <p:txBody>
          <a:bodyPr>
            <a:noAutofit/>
          </a:bodyPr>
          <a:lstStyle/>
          <a:p>
            <a:pPr lvl="0">
              <a:buClr>
                <a:srgbClr val="0BD0D9"/>
              </a:buClr>
            </a:pPr>
            <a:r>
              <a:rPr lang="tr-TR" sz="1600" dirty="0">
                <a:solidFill>
                  <a:prstClr val="black"/>
                </a:solidFill>
                <a:latin typeface="SouvenirITCbyBT-Light"/>
              </a:rPr>
              <a:t> Günümüzün topluluklar</a:t>
            </a:r>
            <a:r>
              <a:rPr lang="tr-TR" sz="1600" dirty="0">
                <a:solidFill>
                  <a:prstClr val="black"/>
                </a:solidFill>
                <a:latin typeface="TimesNewRoman"/>
              </a:rPr>
              <a:t>ı  </a:t>
            </a:r>
            <a:r>
              <a:rPr lang="tr-TR" sz="1600" b="1" dirty="0">
                <a:solidFill>
                  <a:srgbClr val="0070C0"/>
                </a:solidFill>
                <a:latin typeface="SouvenirITCbyBT-Light"/>
              </a:rPr>
              <a:t>payla</a:t>
            </a:r>
            <a:r>
              <a:rPr lang="tr-TR" sz="1600" b="1" dirty="0">
                <a:solidFill>
                  <a:srgbClr val="0070C0"/>
                </a:solidFill>
                <a:latin typeface="TimesNewRoman"/>
              </a:rPr>
              <a:t>şı</a:t>
            </a:r>
            <a:r>
              <a:rPr lang="tr-TR" sz="1600" b="1" dirty="0">
                <a:solidFill>
                  <a:srgbClr val="0070C0"/>
                </a:solidFill>
                <a:latin typeface="SouvenirITCbyBT-Light"/>
              </a:rPr>
              <a:t>lan duygular, ya</a:t>
            </a:r>
            <a:r>
              <a:rPr lang="tr-TR" sz="1600" b="1" dirty="0">
                <a:solidFill>
                  <a:srgbClr val="0070C0"/>
                </a:solidFill>
                <a:latin typeface="TimesNewRoman"/>
              </a:rPr>
              <a:t>ş</a:t>
            </a:r>
            <a:r>
              <a:rPr lang="tr-TR" sz="1600" b="1" dirty="0">
                <a:solidFill>
                  <a:srgbClr val="0070C0"/>
                </a:solidFill>
                <a:latin typeface="SouvenirITCbyBT-Light"/>
              </a:rPr>
              <a:t>am biçimleri, yeni moral ifadeleri ve tüketim pratikleri </a:t>
            </a:r>
            <a:r>
              <a:rPr lang="tr-TR" sz="1600" b="1" dirty="0" smtClean="0">
                <a:solidFill>
                  <a:srgbClr val="0070C0"/>
                </a:solidFill>
                <a:latin typeface="SouvenirITCbyBT-Light"/>
              </a:rPr>
              <a:t>sayesinde*  </a:t>
            </a:r>
            <a:r>
              <a:rPr lang="tr-TR" sz="1600" dirty="0">
                <a:solidFill>
                  <a:prstClr val="black"/>
                </a:solidFill>
                <a:latin typeface="SouvenirITCbyBT-Light"/>
              </a:rPr>
              <a:t>bir arada kalabilirler</a:t>
            </a:r>
            <a:r>
              <a:rPr lang="tr-TR" sz="1600" dirty="0" smtClean="0">
                <a:solidFill>
                  <a:prstClr val="black"/>
                </a:solidFill>
                <a:latin typeface="SouvenirITCbyBT-Light"/>
              </a:rPr>
              <a:t>.</a:t>
            </a:r>
          </a:p>
          <a:p>
            <a:pPr lvl="0">
              <a:buClr>
                <a:srgbClr val="0BD0D9"/>
              </a:buClr>
            </a:pPr>
            <a:endParaRPr lang="tr-TR" sz="1600" dirty="0">
              <a:solidFill>
                <a:prstClr val="black"/>
              </a:solidFill>
              <a:latin typeface="SouvenirITCbyBT-Light"/>
            </a:endParaRPr>
          </a:p>
          <a:p>
            <a:r>
              <a:rPr lang="tr-TR" sz="1600" b="1" dirty="0" smtClean="0">
                <a:solidFill>
                  <a:srgbClr val="0070C0"/>
                </a:solidFill>
                <a:latin typeface="SouvenirITCbyBT-Light"/>
              </a:rPr>
              <a:t>Birliklerini </a:t>
            </a:r>
            <a:r>
              <a:rPr lang="tr-TR" sz="1600" b="1" dirty="0">
                <a:solidFill>
                  <a:srgbClr val="0070C0"/>
                </a:solidFill>
                <a:latin typeface="SouvenirITCbyBT-Light"/>
              </a:rPr>
              <a:t>sa</a:t>
            </a:r>
            <a:r>
              <a:rPr lang="tr-TR" sz="1600" b="1" dirty="0">
                <a:solidFill>
                  <a:srgbClr val="0070C0"/>
                </a:solidFill>
                <a:latin typeface="TimesNewRoman"/>
              </a:rPr>
              <a:t>ğ</a:t>
            </a:r>
            <a:r>
              <a:rPr lang="tr-TR" sz="1600" b="1" dirty="0">
                <a:solidFill>
                  <a:srgbClr val="0070C0"/>
                </a:solidFill>
                <a:latin typeface="SouvenirITCbyBT-Light"/>
              </a:rPr>
              <a:t>lamla</a:t>
            </a:r>
            <a:r>
              <a:rPr lang="tr-TR" sz="1600" b="1" dirty="0">
                <a:solidFill>
                  <a:srgbClr val="0070C0"/>
                </a:solidFill>
                <a:latin typeface="TimesNewRoman"/>
              </a:rPr>
              <a:t>ş</a:t>
            </a:r>
            <a:r>
              <a:rPr lang="tr-TR" sz="1600" b="1" dirty="0">
                <a:solidFill>
                  <a:srgbClr val="0070C0"/>
                </a:solidFill>
                <a:latin typeface="SouvenirITCbyBT-Light"/>
              </a:rPr>
              <a:t>t</a:t>
            </a:r>
            <a:r>
              <a:rPr lang="tr-TR" sz="1600" b="1" dirty="0">
                <a:solidFill>
                  <a:srgbClr val="0070C0"/>
                </a:solidFill>
                <a:latin typeface="TimesNewRoman"/>
              </a:rPr>
              <a:t>ı</a:t>
            </a:r>
            <a:r>
              <a:rPr lang="tr-TR" sz="1600" b="1" dirty="0">
                <a:solidFill>
                  <a:srgbClr val="0070C0"/>
                </a:solidFill>
                <a:latin typeface="SouvenirITCbyBT-Light"/>
              </a:rPr>
              <a:t>rmak ve </a:t>
            </a:r>
            <a:r>
              <a:rPr lang="tr-TR" sz="1600" b="1" dirty="0" smtClean="0">
                <a:solidFill>
                  <a:srgbClr val="0070C0"/>
                </a:solidFill>
                <a:latin typeface="SouvenirITCbyBT-Light"/>
              </a:rPr>
              <a:t>do</a:t>
            </a:r>
            <a:r>
              <a:rPr lang="tr-TR" sz="1600" b="1" dirty="0" smtClean="0">
                <a:solidFill>
                  <a:srgbClr val="0070C0"/>
                </a:solidFill>
                <a:latin typeface="TimesNewRoman"/>
              </a:rPr>
              <a:t>ğ</a:t>
            </a:r>
            <a:r>
              <a:rPr lang="tr-TR" sz="1600" b="1" dirty="0" smtClean="0">
                <a:solidFill>
                  <a:srgbClr val="0070C0"/>
                </a:solidFill>
                <a:latin typeface="SouvenirITCbyBT-Light"/>
              </a:rPr>
              <a:t>rulamak </a:t>
            </a:r>
            <a:r>
              <a:rPr lang="tr-TR" sz="1600" dirty="0" smtClean="0">
                <a:latin typeface="SouvenirITCbyBT-Light"/>
              </a:rPr>
              <a:t>zorunda </a:t>
            </a:r>
            <a:r>
              <a:rPr lang="tr-TR" sz="1600" dirty="0">
                <a:latin typeface="SouvenirITCbyBT-Light"/>
              </a:rPr>
              <a:t>olan </a:t>
            </a:r>
            <a:r>
              <a:rPr lang="tr-TR" sz="1600" dirty="0" err="1">
                <a:latin typeface="SouvenirITCbyBT-Light"/>
              </a:rPr>
              <a:t>postmodern</a:t>
            </a:r>
            <a:r>
              <a:rPr lang="tr-TR" sz="1600" dirty="0">
                <a:latin typeface="SouvenirITCbyBT-Light"/>
              </a:rPr>
              <a:t> geçici topluluklar, toplulu</a:t>
            </a:r>
            <a:r>
              <a:rPr lang="tr-TR" sz="1600" dirty="0">
                <a:latin typeface="TimesNewRoman"/>
              </a:rPr>
              <a:t>ğ</a:t>
            </a:r>
            <a:r>
              <a:rPr lang="tr-TR" sz="1600" dirty="0">
                <a:latin typeface="SouvenirITCbyBT-Light"/>
              </a:rPr>
              <a:t>u </a:t>
            </a:r>
            <a:r>
              <a:rPr lang="tr-TR" sz="1600" dirty="0" smtClean="0">
                <a:latin typeface="SouvenirITCbyBT-Light"/>
              </a:rPr>
              <a:t>kolayla</a:t>
            </a:r>
            <a:r>
              <a:rPr lang="tr-TR" sz="1600" dirty="0" smtClean="0">
                <a:latin typeface="TimesNewRoman"/>
              </a:rPr>
              <a:t>ş</a:t>
            </a:r>
            <a:r>
              <a:rPr lang="tr-TR" sz="1600" dirty="0" smtClean="0">
                <a:latin typeface="SouvenirITCbyBT-Light"/>
              </a:rPr>
              <a:t>t</a:t>
            </a:r>
            <a:r>
              <a:rPr lang="tr-TR" sz="1600" dirty="0" smtClean="0">
                <a:latin typeface="TimesNewRoman"/>
              </a:rPr>
              <a:t>ı</a:t>
            </a:r>
            <a:r>
              <a:rPr lang="tr-TR" sz="1600" dirty="0" smtClean="0">
                <a:latin typeface="SouvenirITCbyBT-Light"/>
              </a:rPr>
              <a:t>rabilen ve </a:t>
            </a:r>
            <a:r>
              <a:rPr lang="tr-TR" sz="1600" dirty="0">
                <a:latin typeface="SouvenirITCbyBT-Light"/>
              </a:rPr>
              <a:t>destekleyebilen herhangi bir </a:t>
            </a:r>
            <a:r>
              <a:rPr lang="tr-TR" sz="1600" dirty="0">
                <a:latin typeface="TimesNewRoman"/>
              </a:rPr>
              <a:t>ş</a:t>
            </a:r>
            <a:r>
              <a:rPr lang="tr-TR" sz="1600" dirty="0">
                <a:latin typeface="SouvenirITCbyBT-Light"/>
              </a:rPr>
              <a:t>eyin </a:t>
            </a:r>
            <a:r>
              <a:rPr lang="tr-TR" sz="1600" dirty="0" smtClean="0">
                <a:latin typeface="SouvenirITCbyBT-Light"/>
              </a:rPr>
              <a:t> destekleyicisidir.</a:t>
            </a:r>
            <a:r>
              <a:rPr lang="tr-TR" sz="1600" b="1" dirty="0">
                <a:solidFill>
                  <a:srgbClr val="0070C0"/>
                </a:solidFill>
                <a:latin typeface="TimesNewRoman"/>
              </a:rPr>
              <a:t> </a:t>
            </a:r>
            <a:r>
              <a:rPr lang="tr-TR" sz="1600" b="1" dirty="0" smtClean="0">
                <a:solidFill>
                  <a:srgbClr val="0070C0"/>
                </a:solidFill>
                <a:latin typeface="TimesNewRoman"/>
              </a:rPr>
              <a:t> Bağlantı </a:t>
            </a:r>
            <a:r>
              <a:rPr lang="tr-TR" sz="1600" b="1" dirty="0">
                <a:solidFill>
                  <a:srgbClr val="0070C0"/>
                </a:solidFill>
                <a:latin typeface="TimesNewRoman"/>
              </a:rPr>
              <a:t>değeri </a:t>
            </a:r>
            <a:r>
              <a:rPr lang="tr-TR" sz="1600" b="1" dirty="0" smtClean="0">
                <a:solidFill>
                  <a:srgbClr val="0070C0"/>
                </a:solidFill>
                <a:latin typeface="TimesNewRoman"/>
              </a:rPr>
              <a:t>*</a:t>
            </a:r>
            <a:endParaRPr lang="tr-TR" sz="1600" dirty="0" smtClean="0">
              <a:latin typeface="SouvenirITCbyBT-Light"/>
            </a:endParaRPr>
          </a:p>
          <a:p>
            <a:endParaRPr lang="tr-TR" sz="1600" dirty="0" smtClean="0">
              <a:latin typeface="SouvenirITCbyBT-Light"/>
            </a:endParaRPr>
          </a:p>
          <a:p>
            <a:r>
              <a:rPr lang="tr-TR" sz="1600" dirty="0">
                <a:latin typeface="SouvenirITCbyBT-Light"/>
              </a:rPr>
              <a:t>Y</a:t>
            </a:r>
            <a:r>
              <a:rPr lang="tr-TR" sz="1600" dirty="0" smtClean="0">
                <a:latin typeface="SouvenirITCbyBT-Light"/>
              </a:rPr>
              <a:t>a</a:t>
            </a:r>
            <a:r>
              <a:rPr lang="tr-TR" sz="1600" dirty="0" smtClean="0">
                <a:latin typeface="TimesNewRoman"/>
              </a:rPr>
              <a:t>ş</a:t>
            </a:r>
            <a:r>
              <a:rPr lang="tr-TR" sz="1600" dirty="0" smtClean="0">
                <a:latin typeface="SouvenirITCbyBT-Light"/>
              </a:rPr>
              <a:t>am </a:t>
            </a:r>
            <a:r>
              <a:rPr lang="tr-TR" sz="1600" dirty="0">
                <a:latin typeface="SouvenirITCbyBT-Light"/>
              </a:rPr>
              <a:t>yeri, bölge</a:t>
            </a:r>
            <a:r>
              <a:rPr lang="tr-TR" sz="1600" dirty="0" smtClean="0">
                <a:latin typeface="SouvenirITCbyBT-Light"/>
              </a:rPr>
              <a:t>, amblem</a:t>
            </a:r>
            <a:r>
              <a:rPr lang="tr-TR" sz="1600" dirty="0">
                <a:latin typeface="SouvenirITCbyBT-Light"/>
              </a:rPr>
              <a:t>, bütünle</a:t>
            </a:r>
            <a:r>
              <a:rPr lang="tr-TR" sz="1600" dirty="0">
                <a:latin typeface="TimesNewRoman"/>
              </a:rPr>
              <a:t>ş</a:t>
            </a:r>
            <a:r>
              <a:rPr lang="tr-TR" sz="1600" dirty="0">
                <a:latin typeface="SouvenirITCbyBT-Light"/>
              </a:rPr>
              <a:t>meyi ya da tan</a:t>
            </a:r>
            <a:r>
              <a:rPr lang="tr-TR" sz="1600" dirty="0">
                <a:latin typeface="TimesNewRoman"/>
              </a:rPr>
              <a:t>ı</a:t>
            </a:r>
            <a:r>
              <a:rPr lang="tr-TR" sz="1600" dirty="0">
                <a:latin typeface="SouvenirITCbyBT-Light"/>
              </a:rPr>
              <a:t>nmay</a:t>
            </a:r>
            <a:r>
              <a:rPr lang="tr-TR" sz="1600" dirty="0">
                <a:latin typeface="TimesNewRoman"/>
              </a:rPr>
              <a:t>ı </a:t>
            </a:r>
            <a:r>
              <a:rPr lang="tr-TR" sz="1600" dirty="0">
                <a:latin typeface="SouvenirITCbyBT-Light"/>
              </a:rPr>
              <a:t>sa</a:t>
            </a:r>
            <a:r>
              <a:rPr lang="tr-TR" sz="1600" dirty="0">
                <a:latin typeface="TimesNewRoman"/>
              </a:rPr>
              <a:t>ğ</a:t>
            </a:r>
            <a:r>
              <a:rPr lang="tr-TR" sz="1600" dirty="0">
                <a:latin typeface="SouvenirITCbyBT-Light"/>
              </a:rPr>
              <a:t>layan ritüellere destek gibi</a:t>
            </a:r>
            <a:r>
              <a:rPr lang="tr-TR" sz="1600" dirty="0" smtClean="0">
                <a:latin typeface="SouvenirITCbyBT-Light"/>
              </a:rPr>
              <a:t>.</a:t>
            </a:r>
          </a:p>
          <a:p>
            <a:r>
              <a:rPr lang="tr-TR" sz="1600" b="1" dirty="0" smtClean="0">
                <a:solidFill>
                  <a:srgbClr val="0070C0"/>
                </a:solidFill>
                <a:latin typeface="SouvenirITCbyBT-Light"/>
              </a:rPr>
              <a:t>Hastane  bağlantı değeri taşıyabilir mi* </a:t>
            </a:r>
          </a:p>
          <a:p>
            <a:endParaRPr lang="tr-TR" sz="1600" dirty="0" smtClean="0">
              <a:latin typeface="SouvenirITCbyBT-Light"/>
            </a:endParaRPr>
          </a:p>
          <a:p>
            <a:r>
              <a:rPr lang="tr-TR" sz="1600" dirty="0" smtClean="0">
                <a:latin typeface="SouvenirITCbyBT-Light"/>
              </a:rPr>
              <a:t>Topluluk </a:t>
            </a:r>
            <a:r>
              <a:rPr lang="tr-TR" sz="1600" dirty="0">
                <a:latin typeface="SouvenirITCbyBT-Light"/>
              </a:rPr>
              <a:t>aç</a:t>
            </a:r>
            <a:r>
              <a:rPr lang="tr-TR" sz="1600" dirty="0">
                <a:latin typeface="TimesNewRoman"/>
              </a:rPr>
              <a:t>ı</a:t>
            </a:r>
            <a:r>
              <a:rPr lang="tr-TR" sz="1600" dirty="0">
                <a:latin typeface="SouvenirITCbyBT-Light"/>
              </a:rPr>
              <a:t>s</a:t>
            </a:r>
            <a:r>
              <a:rPr lang="tr-TR" sz="1600" dirty="0">
                <a:latin typeface="TimesNewRoman"/>
              </a:rPr>
              <a:t>ı</a:t>
            </a:r>
            <a:r>
              <a:rPr lang="tr-TR" sz="1600" dirty="0">
                <a:latin typeface="SouvenirITCbyBT-Light"/>
              </a:rPr>
              <a:t>ndan arzular</a:t>
            </a:r>
            <a:r>
              <a:rPr lang="tr-TR" sz="1600" dirty="0">
                <a:latin typeface="TimesNewRoman"/>
              </a:rPr>
              <a:t>ı</a:t>
            </a:r>
            <a:r>
              <a:rPr lang="tr-TR" sz="1600" dirty="0">
                <a:latin typeface="SouvenirITCbyBT-Light"/>
              </a:rPr>
              <a:t>n tatmin edilmesi için tüketiciler</a:t>
            </a:r>
            <a:r>
              <a:rPr lang="tr-TR" sz="1600" dirty="0" smtClean="0">
                <a:latin typeface="SouvenirITCbyBT-Light"/>
              </a:rPr>
              <a:t>, ürün/hizmetlerin </a:t>
            </a:r>
            <a:r>
              <a:rPr lang="tr-TR" sz="1600" dirty="0">
                <a:latin typeface="SouvenirITCbyBT-Light"/>
              </a:rPr>
              <a:t>kullan</a:t>
            </a:r>
            <a:r>
              <a:rPr lang="tr-TR" sz="1600" dirty="0">
                <a:latin typeface="TimesNewRoman"/>
              </a:rPr>
              <a:t>ı</a:t>
            </a:r>
            <a:r>
              <a:rPr lang="tr-TR" sz="1600" dirty="0">
                <a:latin typeface="SouvenirITCbyBT-Light"/>
              </a:rPr>
              <a:t>m de</a:t>
            </a:r>
            <a:r>
              <a:rPr lang="tr-TR" sz="1600" dirty="0">
                <a:latin typeface="TimesNewRoman"/>
              </a:rPr>
              <a:t>ğ</a:t>
            </a:r>
            <a:r>
              <a:rPr lang="tr-TR" sz="1600" dirty="0">
                <a:latin typeface="SouvenirITCbyBT-Light"/>
              </a:rPr>
              <a:t>erlerinden daha çok, bunlar</a:t>
            </a:r>
            <a:r>
              <a:rPr lang="tr-TR" sz="1600" dirty="0">
                <a:latin typeface="TimesNewRoman"/>
              </a:rPr>
              <a:t>ı</a:t>
            </a:r>
            <a:r>
              <a:rPr lang="tr-TR" sz="1600" dirty="0">
                <a:latin typeface="SouvenirITCbyBT-Light"/>
              </a:rPr>
              <a:t>n neyi ifade </a:t>
            </a:r>
            <a:r>
              <a:rPr lang="tr-TR" sz="1600" dirty="0" smtClean="0">
                <a:latin typeface="SouvenirITCbyBT-Light"/>
              </a:rPr>
              <a:t>ettiklerini belirten </a:t>
            </a:r>
            <a:r>
              <a:rPr lang="tr-TR" sz="1600" b="1" dirty="0">
                <a:solidFill>
                  <a:srgbClr val="0070C0"/>
                </a:solidFill>
                <a:latin typeface="SouvenirITCbyBT-Light"/>
              </a:rPr>
              <a:t>ba</a:t>
            </a:r>
            <a:r>
              <a:rPr lang="tr-TR" sz="1600" b="1" dirty="0">
                <a:solidFill>
                  <a:srgbClr val="0070C0"/>
                </a:solidFill>
                <a:latin typeface="TimesNewRoman"/>
              </a:rPr>
              <a:t>ğ</a:t>
            </a:r>
            <a:r>
              <a:rPr lang="tr-TR" sz="1600" b="1" dirty="0">
                <a:solidFill>
                  <a:srgbClr val="0070C0"/>
                </a:solidFill>
                <a:latin typeface="SouvenirITCbyBT-Light"/>
              </a:rPr>
              <a:t>lant</a:t>
            </a:r>
            <a:r>
              <a:rPr lang="tr-TR" sz="1600" b="1" dirty="0">
                <a:solidFill>
                  <a:srgbClr val="0070C0"/>
                </a:solidFill>
                <a:latin typeface="TimesNewRoman"/>
              </a:rPr>
              <a:t>ı </a:t>
            </a:r>
            <a:r>
              <a:rPr lang="tr-TR" sz="1600" b="1" dirty="0">
                <a:solidFill>
                  <a:srgbClr val="0070C0"/>
                </a:solidFill>
                <a:latin typeface="SouvenirITCbyBT-Light"/>
              </a:rPr>
              <a:t>de</a:t>
            </a:r>
            <a:r>
              <a:rPr lang="tr-TR" sz="1600" b="1" dirty="0">
                <a:solidFill>
                  <a:srgbClr val="0070C0"/>
                </a:solidFill>
                <a:latin typeface="TimesNewRoman"/>
              </a:rPr>
              <a:t>ğ</a:t>
            </a:r>
            <a:r>
              <a:rPr lang="tr-TR" sz="1600" b="1" dirty="0">
                <a:solidFill>
                  <a:srgbClr val="0070C0"/>
                </a:solidFill>
                <a:latin typeface="SouvenirITCbyBT-Light"/>
              </a:rPr>
              <a:t>eri üzerinde </a:t>
            </a:r>
            <a:r>
              <a:rPr lang="tr-TR" sz="1600" b="1" dirty="0" smtClean="0">
                <a:solidFill>
                  <a:srgbClr val="0070C0"/>
                </a:solidFill>
                <a:latin typeface="SouvenirITCbyBT-Light"/>
              </a:rPr>
              <a:t>odaklan</a:t>
            </a:r>
            <a:r>
              <a:rPr lang="tr-TR" sz="1600" b="1" dirty="0" smtClean="0">
                <a:solidFill>
                  <a:srgbClr val="0070C0"/>
                </a:solidFill>
                <a:latin typeface="TimesNewRoman"/>
              </a:rPr>
              <a:t>ı</a:t>
            </a:r>
            <a:r>
              <a:rPr lang="tr-TR" sz="1600" b="1" dirty="0" smtClean="0">
                <a:solidFill>
                  <a:srgbClr val="0070C0"/>
                </a:solidFill>
                <a:latin typeface="SouvenirITCbyBT-Light"/>
              </a:rPr>
              <a:t>rlar</a:t>
            </a:r>
            <a:r>
              <a:rPr lang="tr-TR" sz="1600" b="1" dirty="0">
                <a:solidFill>
                  <a:srgbClr val="0070C0"/>
                </a:solidFill>
                <a:latin typeface="SouvenirITCbyBT-Light"/>
              </a:rPr>
              <a:t> </a:t>
            </a:r>
            <a:r>
              <a:rPr lang="tr-TR" sz="1600" b="1" dirty="0" smtClean="0">
                <a:solidFill>
                  <a:srgbClr val="0070C0"/>
                </a:solidFill>
                <a:latin typeface="SouvenirITCbyBT-Light"/>
              </a:rPr>
              <a:t>*</a:t>
            </a:r>
          </a:p>
          <a:p>
            <a:pPr lvl="0">
              <a:buClr>
                <a:srgbClr val="0BD0D9"/>
              </a:buClr>
            </a:pPr>
            <a:endParaRPr lang="tr-TR" sz="1600" dirty="0" smtClean="0">
              <a:solidFill>
                <a:prstClr val="black"/>
              </a:solidFill>
              <a:latin typeface="SouvenirITCbyBT-Light"/>
            </a:endParaRPr>
          </a:p>
          <a:p>
            <a:pPr lvl="0">
              <a:buClr>
                <a:srgbClr val="0BD0D9"/>
              </a:buClr>
            </a:pPr>
            <a:r>
              <a:rPr lang="tr-TR" sz="2000" b="1" dirty="0" smtClean="0">
                <a:latin typeface="SouvenirITCbyBT-Light"/>
              </a:rPr>
              <a:t>Hastane ve ürünleri </a:t>
            </a:r>
            <a:r>
              <a:rPr lang="tr-TR" sz="2000" b="1" dirty="0" err="1" smtClean="0">
                <a:latin typeface="SouvenirITCbyBT-Light"/>
              </a:rPr>
              <a:t>postmodern</a:t>
            </a:r>
            <a:r>
              <a:rPr lang="tr-TR" sz="2000" b="1" dirty="0" smtClean="0">
                <a:latin typeface="SouvenirITCbyBT-Light"/>
              </a:rPr>
              <a:t> </a:t>
            </a:r>
            <a:r>
              <a:rPr lang="tr-TR" sz="2000" b="1" dirty="0">
                <a:latin typeface="SouvenirITCbyBT-Light"/>
              </a:rPr>
              <a:t>tüketicilere sunulup onlar</a:t>
            </a:r>
            <a:r>
              <a:rPr lang="tr-TR" sz="2000" b="1" dirty="0">
                <a:latin typeface="TimesNewRoman"/>
              </a:rPr>
              <a:t>ı</a:t>
            </a:r>
            <a:r>
              <a:rPr lang="tr-TR" sz="2000" b="1" dirty="0">
                <a:latin typeface="SouvenirITCbyBT-Light"/>
              </a:rPr>
              <a:t>n sosyal amaçlar için </a:t>
            </a:r>
            <a:r>
              <a:rPr lang="tr-TR" sz="2000" b="1" dirty="0" smtClean="0">
                <a:latin typeface="SouvenirITCbyBT-Light"/>
              </a:rPr>
              <a:t>kullan</a:t>
            </a:r>
            <a:r>
              <a:rPr lang="tr-TR" sz="2000" b="1" dirty="0" smtClean="0">
                <a:latin typeface="TimesNewRoman"/>
              </a:rPr>
              <a:t>ı</a:t>
            </a:r>
            <a:r>
              <a:rPr lang="tr-TR" sz="2000" b="1" dirty="0" smtClean="0">
                <a:latin typeface="SouvenirITCbyBT-Light"/>
              </a:rPr>
              <a:t>labilecek  </a:t>
            </a:r>
            <a:r>
              <a:rPr lang="tr-TR" sz="2000" b="1" dirty="0" smtClean="0">
                <a:solidFill>
                  <a:srgbClr val="00B0F0"/>
                </a:solidFill>
                <a:latin typeface="SouvenirITCbyBT-Light"/>
              </a:rPr>
              <a:t>ba</a:t>
            </a:r>
            <a:r>
              <a:rPr lang="tr-TR" sz="2000" b="1" dirty="0" smtClean="0">
                <a:solidFill>
                  <a:srgbClr val="00B0F0"/>
                </a:solidFill>
                <a:latin typeface="TimesNewRoman"/>
              </a:rPr>
              <a:t>ğ</a:t>
            </a:r>
            <a:r>
              <a:rPr lang="tr-TR" sz="2000" b="1" dirty="0" smtClean="0">
                <a:solidFill>
                  <a:srgbClr val="00B0F0"/>
                </a:solidFill>
                <a:latin typeface="SouvenirITCbyBT-Light"/>
              </a:rPr>
              <a:t>lant</a:t>
            </a:r>
            <a:r>
              <a:rPr lang="tr-TR" sz="2000" b="1" dirty="0" smtClean="0">
                <a:solidFill>
                  <a:srgbClr val="00B0F0"/>
                </a:solidFill>
                <a:latin typeface="TimesNewRoman"/>
              </a:rPr>
              <a:t>ı </a:t>
            </a:r>
            <a:r>
              <a:rPr lang="tr-TR" sz="2000" b="1" dirty="0" smtClean="0">
                <a:solidFill>
                  <a:srgbClr val="00B0F0"/>
                </a:solidFill>
                <a:latin typeface="SouvenirITCbyBT-Light"/>
              </a:rPr>
              <a:t>de</a:t>
            </a:r>
            <a:r>
              <a:rPr lang="tr-TR" sz="2000" b="1" dirty="0" smtClean="0">
                <a:solidFill>
                  <a:srgbClr val="00B0F0"/>
                </a:solidFill>
                <a:latin typeface="TimesNewRoman"/>
              </a:rPr>
              <a:t>ğ</a:t>
            </a:r>
            <a:r>
              <a:rPr lang="tr-TR" sz="2000" b="1" dirty="0" smtClean="0">
                <a:solidFill>
                  <a:srgbClr val="00B0F0"/>
                </a:solidFill>
                <a:latin typeface="SouvenirITCbyBT-Light"/>
              </a:rPr>
              <a:t>erleri olarak </a:t>
            </a:r>
            <a:r>
              <a:rPr lang="tr-TR" sz="2000" b="1" dirty="0">
                <a:solidFill>
                  <a:srgbClr val="00B0F0"/>
                </a:solidFill>
                <a:latin typeface="SouvenirITCbyBT-Light"/>
              </a:rPr>
              <a:t>ön plana </a:t>
            </a:r>
            <a:r>
              <a:rPr lang="tr-TR" sz="2000" b="1" dirty="0" smtClean="0">
                <a:solidFill>
                  <a:srgbClr val="00B0F0"/>
                </a:solidFill>
                <a:latin typeface="SouvenirITCbyBT-Light"/>
              </a:rPr>
              <a:t>ç</a:t>
            </a:r>
            <a:r>
              <a:rPr lang="tr-TR" sz="2000" b="1" dirty="0" smtClean="0">
                <a:solidFill>
                  <a:srgbClr val="00B0F0"/>
                </a:solidFill>
                <a:latin typeface="TimesNewRoman"/>
              </a:rPr>
              <a:t>ı</a:t>
            </a:r>
            <a:r>
              <a:rPr lang="tr-TR" sz="2000" b="1" dirty="0" smtClean="0">
                <a:solidFill>
                  <a:srgbClr val="00B0F0"/>
                </a:solidFill>
                <a:latin typeface="SouvenirITCbyBT-Light"/>
              </a:rPr>
              <a:t>kart</a:t>
            </a:r>
            <a:r>
              <a:rPr lang="tr-TR" sz="2000" b="1" dirty="0" smtClean="0">
                <a:solidFill>
                  <a:srgbClr val="00B0F0"/>
                </a:solidFill>
                <a:latin typeface="TimesNewRoman"/>
              </a:rPr>
              <a:t>ı</a:t>
            </a:r>
            <a:r>
              <a:rPr lang="tr-TR" sz="2000" b="1" dirty="0" smtClean="0">
                <a:solidFill>
                  <a:srgbClr val="00B0F0"/>
                </a:solidFill>
                <a:latin typeface="SouvenirITCbyBT-Light"/>
              </a:rPr>
              <a:t>labilir*</a:t>
            </a:r>
          </a:p>
          <a:p>
            <a:pPr lvl="0">
              <a:buClr>
                <a:srgbClr val="0BD0D9"/>
              </a:buClr>
            </a:pPr>
            <a:r>
              <a:rPr lang="tr-TR" sz="2000" b="1" dirty="0" smtClean="0">
                <a:latin typeface="SouvenirITCbyBT-Light"/>
              </a:rPr>
              <a:t>Bağlantı noktaları farklılaşmanın aracıdır. </a:t>
            </a:r>
            <a:r>
              <a:rPr lang="tr-TR" sz="2500" dirty="0">
                <a:solidFill>
                  <a:srgbClr val="0070C0"/>
                </a:solidFill>
                <a:latin typeface="TimesNewRoman"/>
              </a:rPr>
              <a:t>F</a:t>
            </a:r>
            <a:r>
              <a:rPr lang="tr-TR" sz="2500" dirty="0" smtClean="0">
                <a:solidFill>
                  <a:srgbClr val="0070C0"/>
                </a:solidFill>
                <a:latin typeface="TimesNewRoman"/>
              </a:rPr>
              <a:t>arklılaş </a:t>
            </a:r>
            <a:r>
              <a:rPr lang="tr-TR" sz="2500" dirty="0">
                <a:solidFill>
                  <a:srgbClr val="0070C0"/>
                </a:solidFill>
                <a:latin typeface="TimesNewRoman"/>
              </a:rPr>
              <a:t>ya </a:t>
            </a:r>
            <a:r>
              <a:rPr lang="tr-TR" sz="2500" dirty="0" smtClean="0">
                <a:solidFill>
                  <a:srgbClr val="0070C0"/>
                </a:solidFill>
                <a:latin typeface="TimesNewRoman"/>
              </a:rPr>
              <a:t>da Öl*</a:t>
            </a:r>
            <a:endParaRPr lang="tr-TR" sz="1600" dirty="0">
              <a:solidFill>
                <a:srgbClr val="0070C0"/>
              </a:solidFill>
            </a:endParaRPr>
          </a:p>
        </p:txBody>
      </p:sp>
    </p:spTree>
    <p:extLst>
      <p:ext uri="{BB962C8B-B14F-4D97-AF65-F5344CB8AC3E}">
        <p14:creationId xmlns:p14="http://schemas.microsoft.com/office/powerpoint/2010/main" val="10316186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32656"/>
            <a:ext cx="8229600" cy="792088"/>
          </a:xfrm>
        </p:spPr>
        <p:txBody>
          <a:bodyPr>
            <a:normAutofit/>
          </a:bodyPr>
          <a:lstStyle/>
          <a:p>
            <a:pPr algn="ctr"/>
            <a:r>
              <a:rPr lang="tr-TR" sz="2400" b="1" dirty="0">
                <a:solidFill>
                  <a:srgbClr val="002060"/>
                </a:solidFill>
                <a:latin typeface="TimesNewRoman"/>
              </a:rPr>
              <a:t>Pazarlamada </a:t>
            </a:r>
            <a:r>
              <a:rPr lang="tr-TR" sz="2400" b="1" dirty="0" err="1">
                <a:solidFill>
                  <a:srgbClr val="002060"/>
                </a:solidFill>
                <a:latin typeface="TimesNewRoman"/>
              </a:rPr>
              <a:t>Postmodern</a:t>
            </a:r>
            <a:r>
              <a:rPr lang="tr-TR" sz="2400" b="1" dirty="0">
                <a:solidFill>
                  <a:srgbClr val="002060"/>
                </a:solidFill>
                <a:latin typeface="TimesNewRoman"/>
              </a:rPr>
              <a:t> Toplulukların </a:t>
            </a:r>
            <a:r>
              <a:rPr lang="tr-TR" sz="2400" b="1" dirty="0" smtClean="0">
                <a:solidFill>
                  <a:srgbClr val="002060"/>
                </a:solidFill>
                <a:latin typeface="TimesNewRoman"/>
              </a:rPr>
              <a:t>Etkisi-VI</a:t>
            </a:r>
            <a:r>
              <a:rPr lang="tr-TR" sz="2400" b="1" dirty="0">
                <a:solidFill>
                  <a:srgbClr val="002060"/>
                </a:solidFill>
                <a:latin typeface="TimesNewRoman"/>
              </a:rPr>
              <a:t/>
            </a:r>
            <a:br>
              <a:rPr lang="tr-TR" sz="2400" b="1" dirty="0">
                <a:solidFill>
                  <a:srgbClr val="002060"/>
                </a:solidFill>
                <a:latin typeface="TimesNewRoman"/>
              </a:rPr>
            </a:br>
            <a:r>
              <a:rPr lang="tr-TR" sz="2400" b="1" dirty="0" smtClean="0">
                <a:solidFill>
                  <a:srgbClr val="C00000"/>
                </a:solidFill>
                <a:latin typeface="TimesNewRoman"/>
              </a:rPr>
              <a:t>Bağlantı Değeri-II</a:t>
            </a:r>
            <a:endParaRPr lang="tr-TR" sz="2400" dirty="0"/>
          </a:p>
        </p:txBody>
      </p:sp>
      <p:sp>
        <p:nvSpPr>
          <p:cNvPr id="3" name="İçerik Yer Tutucusu 2"/>
          <p:cNvSpPr>
            <a:spLocks noGrp="1"/>
          </p:cNvSpPr>
          <p:nvPr>
            <p:ph sz="half" idx="1"/>
          </p:nvPr>
        </p:nvSpPr>
        <p:spPr>
          <a:xfrm>
            <a:off x="251520" y="1268760"/>
            <a:ext cx="4464496" cy="5086165"/>
          </a:xfrm>
        </p:spPr>
        <p:txBody>
          <a:bodyPr>
            <a:normAutofit/>
          </a:bodyPr>
          <a:lstStyle/>
          <a:p>
            <a:pPr lvl="0" algn="just">
              <a:buClr>
                <a:srgbClr val="0BD0D9"/>
              </a:buClr>
            </a:pPr>
            <a:r>
              <a:rPr lang="tr-TR" sz="1600" dirty="0" smtClean="0">
                <a:solidFill>
                  <a:prstClr val="black"/>
                </a:solidFill>
                <a:latin typeface="TimesNewRoman"/>
              </a:rPr>
              <a:t>Ürünle </a:t>
            </a:r>
            <a:r>
              <a:rPr lang="tr-TR" sz="1600" dirty="0">
                <a:solidFill>
                  <a:prstClr val="black"/>
                </a:solidFill>
                <a:latin typeface="TimesNewRoman"/>
              </a:rPr>
              <a:t>ilgili üç tür değerden söz edilebilir:</a:t>
            </a:r>
          </a:p>
          <a:p>
            <a:pPr lvl="0" algn="just">
              <a:buClr>
                <a:srgbClr val="0BD0D9"/>
              </a:buClr>
            </a:pPr>
            <a:r>
              <a:rPr lang="tr-TR" sz="1600" b="1" dirty="0">
                <a:solidFill>
                  <a:srgbClr val="0070C0"/>
                </a:solidFill>
                <a:latin typeface="TimesNewRoman"/>
              </a:rPr>
              <a:t>Mübadele değeri, </a:t>
            </a:r>
          </a:p>
          <a:p>
            <a:pPr lvl="0" algn="just">
              <a:buClr>
                <a:srgbClr val="0BD0D9"/>
              </a:buClr>
            </a:pPr>
            <a:r>
              <a:rPr lang="tr-TR" sz="1600" b="1" dirty="0">
                <a:solidFill>
                  <a:srgbClr val="0070C0"/>
                </a:solidFill>
                <a:latin typeface="TimesNewRoman"/>
              </a:rPr>
              <a:t>Kullanım değeri </a:t>
            </a:r>
          </a:p>
          <a:p>
            <a:pPr lvl="0" algn="just">
              <a:buClr>
                <a:srgbClr val="0BD0D9"/>
              </a:buClr>
            </a:pPr>
            <a:r>
              <a:rPr lang="tr-TR" sz="1600" b="1" dirty="0">
                <a:solidFill>
                  <a:srgbClr val="0070C0"/>
                </a:solidFill>
                <a:latin typeface="TimesNewRoman"/>
              </a:rPr>
              <a:t>Bağlantı değeri. </a:t>
            </a:r>
          </a:p>
          <a:p>
            <a:pPr lvl="0" algn="just">
              <a:buClr>
                <a:srgbClr val="0BD0D9"/>
              </a:buClr>
            </a:pPr>
            <a:endParaRPr lang="tr-TR" sz="1600" b="1" dirty="0">
              <a:solidFill>
                <a:srgbClr val="0070C0"/>
              </a:solidFill>
              <a:latin typeface="TimesNewRoman"/>
            </a:endParaRPr>
          </a:p>
          <a:p>
            <a:pPr lvl="0" algn="just">
              <a:buClr>
                <a:srgbClr val="0BD0D9"/>
              </a:buClr>
            </a:pPr>
            <a:r>
              <a:rPr lang="tr-TR" sz="1600" dirty="0">
                <a:solidFill>
                  <a:prstClr val="black"/>
                </a:solidFill>
                <a:latin typeface="TimesNewRoman"/>
              </a:rPr>
              <a:t>Mübadele değeri, ürün için belirlenen parasal değeri ifade eder.</a:t>
            </a:r>
          </a:p>
          <a:p>
            <a:pPr lvl="0" algn="just">
              <a:buClr>
                <a:srgbClr val="0BD0D9"/>
              </a:buClr>
            </a:pPr>
            <a:endParaRPr lang="tr-TR" sz="1600" dirty="0">
              <a:solidFill>
                <a:prstClr val="black"/>
              </a:solidFill>
              <a:latin typeface="TimesNewRoman"/>
            </a:endParaRPr>
          </a:p>
          <a:p>
            <a:pPr lvl="0" algn="just">
              <a:buClr>
                <a:srgbClr val="0BD0D9"/>
              </a:buClr>
            </a:pPr>
            <a:r>
              <a:rPr lang="tr-TR" sz="1600" dirty="0">
                <a:solidFill>
                  <a:prstClr val="black"/>
                </a:solidFill>
                <a:latin typeface="TimesNewRoman"/>
              </a:rPr>
              <a:t> Kullanım, teknik ya da fonksiyonel değer, ürünün nasıl kullanıldığı ile ilgili değerdir. </a:t>
            </a:r>
          </a:p>
          <a:p>
            <a:pPr marL="0" lvl="0" indent="0" algn="just">
              <a:buClr>
                <a:srgbClr val="0BD0D9"/>
              </a:buClr>
              <a:buNone/>
            </a:pPr>
            <a:endParaRPr lang="tr-TR" sz="1600" b="1" dirty="0">
              <a:solidFill>
                <a:prstClr val="black"/>
              </a:solidFill>
              <a:latin typeface="TimesNewRoman"/>
            </a:endParaRPr>
          </a:p>
          <a:p>
            <a:pPr lvl="0" algn="just">
              <a:buClr>
                <a:srgbClr val="0BD0D9"/>
              </a:buClr>
            </a:pPr>
            <a:r>
              <a:rPr lang="tr-TR" sz="1600" b="1" dirty="0">
                <a:solidFill>
                  <a:prstClr val="black"/>
                </a:solidFill>
                <a:latin typeface="TimesNewRoman"/>
              </a:rPr>
              <a:t>Bağlantı değeri, tüketicinin  ürün ve onun markasıyla birlikte oluşturduğu ve bununla çevresiyle iletişime geçebildiği değerdir denilebilir. </a:t>
            </a:r>
          </a:p>
          <a:p>
            <a:endParaRPr lang="tr-TR" dirty="0"/>
          </a:p>
        </p:txBody>
      </p:sp>
      <p:sp>
        <p:nvSpPr>
          <p:cNvPr id="4" name="İçerik Yer Tutucusu 3"/>
          <p:cNvSpPr>
            <a:spLocks noGrp="1"/>
          </p:cNvSpPr>
          <p:nvPr>
            <p:ph sz="half" idx="2"/>
          </p:nvPr>
        </p:nvSpPr>
        <p:spPr>
          <a:xfrm>
            <a:off x="4648200" y="1268760"/>
            <a:ext cx="4316288" cy="5086165"/>
          </a:xfrm>
        </p:spPr>
        <p:txBody>
          <a:bodyPr>
            <a:normAutofit/>
          </a:bodyPr>
          <a:lstStyle/>
          <a:p>
            <a:pPr lvl="0">
              <a:buClr>
                <a:srgbClr val="0BD0D9"/>
              </a:buClr>
            </a:pPr>
            <a:r>
              <a:rPr lang="tr-TR" sz="1800" dirty="0">
                <a:solidFill>
                  <a:prstClr val="black"/>
                </a:solidFill>
                <a:latin typeface="SouvenirITCbyBT-Light"/>
              </a:rPr>
              <a:t>Markalar</a:t>
            </a:r>
            <a:r>
              <a:rPr lang="tr-TR" sz="1800" dirty="0">
                <a:solidFill>
                  <a:prstClr val="black"/>
                </a:solidFill>
                <a:latin typeface="TimesNewRoman"/>
              </a:rPr>
              <a:t>ı</a:t>
            </a:r>
            <a:r>
              <a:rPr lang="tr-TR" sz="1800" dirty="0">
                <a:solidFill>
                  <a:prstClr val="black"/>
                </a:solidFill>
                <a:latin typeface="SouvenirITCbyBT-Light"/>
              </a:rPr>
              <a:t>n ba</a:t>
            </a:r>
            <a:r>
              <a:rPr lang="tr-TR" sz="1800" dirty="0">
                <a:solidFill>
                  <a:prstClr val="black"/>
                </a:solidFill>
                <a:latin typeface="TimesNewRoman"/>
              </a:rPr>
              <a:t>ğ</a:t>
            </a:r>
            <a:r>
              <a:rPr lang="tr-TR" sz="1800" dirty="0">
                <a:solidFill>
                  <a:prstClr val="black"/>
                </a:solidFill>
                <a:latin typeface="SouvenirITCbyBT-Light"/>
              </a:rPr>
              <a:t>lant</a:t>
            </a:r>
            <a:r>
              <a:rPr lang="tr-TR" sz="1800" dirty="0">
                <a:solidFill>
                  <a:prstClr val="black"/>
                </a:solidFill>
                <a:latin typeface="TimesNewRoman"/>
              </a:rPr>
              <a:t>ı </a:t>
            </a:r>
            <a:r>
              <a:rPr lang="tr-TR" sz="1800" dirty="0">
                <a:solidFill>
                  <a:prstClr val="black"/>
                </a:solidFill>
                <a:latin typeface="SouvenirITCbyBT-Light"/>
              </a:rPr>
              <a:t>de</a:t>
            </a:r>
            <a:r>
              <a:rPr lang="tr-TR" sz="1800" dirty="0">
                <a:solidFill>
                  <a:prstClr val="black"/>
                </a:solidFill>
                <a:latin typeface="TimesNewRoman"/>
              </a:rPr>
              <a:t>ğ</a:t>
            </a:r>
            <a:r>
              <a:rPr lang="tr-TR" sz="1800" dirty="0">
                <a:solidFill>
                  <a:prstClr val="black"/>
                </a:solidFill>
                <a:latin typeface="SouvenirITCbyBT-Light"/>
              </a:rPr>
              <a:t>erleri, markalar</a:t>
            </a:r>
            <a:r>
              <a:rPr lang="tr-TR" sz="1800" dirty="0">
                <a:solidFill>
                  <a:prstClr val="black"/>
                </a:solidFill>
                <a:latin typeface="TimesNewRoman"/>
              </a:rPr>
              <a:t>ı</a:t>
            </a:r>
            <a:r>
              <a:rPr lang="tr-TR" sz="1800" dirty="0">
                <a:solidFill>
                  <a:prstClr val="black"/>
                </a:solidFill>
                <a:latin typeface="SouvenirITCbyBT-Light"/>
              </a:rPr>
              <a:t>n kendilerinden </a:t>
            </a:r>
            <a:r>
              <a:rPr lang="tr-TR" sz="1800" dirty="0" smtClean="0">
                <a:solidFill>
                  <a:prstClr val="black"/>
                </a:solidFill>
                <a:latin typeface="SouvenirITCbyBT-Light"/>
              </a:rPr>
              <a:t>kaynaklanır</a:t>
            </a:r>
          </a:p>
          <a:p>
            <a:pPr marL="0" lvl="0" indent="0">
              <a:buClr>
                <a:srgbClr val="0BD0D9"/>
              </a:buClr>
              <a:buNone/>
            </a:pPr>
            <a:endParaRPr lang="tr-TR" sz="1800" dirty="0" smtClean="0">
              <a:solidFill>
                <a:prstClr val="black"/>
              </a:solidFill>
              <a:latin typeface="SouvenirITCbyBT-Light"/>
            </a:endParaRPr>
          </a:p>
          <a:p>
            <a:pPr lvl="0" algn="just">
              <a:buClr>
                <a:srgbClr val="0BD0D9"/>
              </a:buClr>
            </a:pPr>
            <a:r>
              <a:rPr lang="tr-TR" sz="1800" dirty="0" smtClean="0">
                <a:solidFill>
                  <a:prstClr val="black"/>
                </a:solidFill>
                <a:latin typeface="SouvenirITCbyBT-Light"/>
              </a:rPr>
              <a:t>Öyküler </a:t>
            </a:r>
            <a:r>
              <a:rPr lang="tr-TR" sz="1800" dirty="0">
                <a:solidFill>
                  <a:prstClr val="black"/>
                </a:solidFill>
                <a:latin typeface="SouvenirITCbyBT-Light"/>
              </a:rPr>
              <a:t>yaratarak bir topluluk bilincini in</a:t>
            </a:r>
            <a:r>
              <a:rPr lang="tr-TR" sz="1800" dirty="0">
                <a:solidFill>
                  <a:prstClr val="black"/>
                </a:solidFill>
                <a:latin typeface="TimesNewRoman"/>
              </a:rPr>
              <a:t>ş</a:t>
            </a:r>
            <a:r>
              <a:rPr lang="tr-TR" sz="1800" dirty="0">
                <a:solidFill>
                  <a:prstClr val="black"/>
                </a:solidFill>
                <a:latin typeface="SouvenirITCbyBT-Light"/>
              </a:rPr>
              <a:t>a eden yerler aç</a:t>
            </a:r>
            <a:r>
              <a:rPr lang="tr-TR" sz="1800" dirty="0">
                <a:solidFill>
                  <a:prstClr val="black"/>
                </a:solidFill>
                <a:latin typeface="TimesNewRoman"/>
              </a:rPr>
              <a:t>ı</a:t>
            </a:r>
            <a:r>
              <a:rPr lang="tr-TR" sz="1800" dirty="0">
                <a:solidFill>
                  <a:prstClr val="black"/>
                </a:solidFill>
                <a:latin typeface="SouvenirITCbyBT-Light"/>
              </a:rPr>
              <a:t>s</a:t>
            </a:r>
            <a:r>
              <a:rPr lang="tr-TR" sz="1800" dirty="0">
                <a:solidFill>
                  <a:prstClr val="black"/>
                </a:solidFill>
                <a:latin typeface="TimesNewRoman"/>
              </a:rPr>
              <a:t>ı</a:t>
            </a:r>
            <a:r>
              <a:rPr lang="tr-TR" sz="1800" dirty="0">
                <a:solidFill>
                  <a:prstClr val="black"/>
                </a:solidFill>
                <a:latin typeface="SouvenirITCbyBT-Light"/>
              </a:rPr>
              <a:t>ndan da ortaya ç</a:t>
            </a:r>
            <a:r>
              <a:rPr lang="tr-TR" sz="1800" dirty="0">
                <a:solidFill>
                  <a:prstClr val="black"/>
                </a:solidFill>
                <a:latin typeface="TimesNewRoman"/>
              </a:rPr>
              <a:t>ı</a:t>
            </a:r>
            <a:r>
              <a:rPr lang="tr-TR" sz="1800" dirty="0">
                <a:solidFill>
                  <a:prstClr val="black"/>
                </a:solidFill>
                <a:latin typeface="SouvenirITCbyBT-Light"/>
              </a:rPr>
              <a:t>kabilmektedir</a:t>
            </a:r>
            <a:r>
              <a:rPr lang="tr-TR" sz="1800" dirty="0" smtClean="0">
                <a:solidFill>
                  <a:prstClr val="black"/>
                </a:solidFill>
                <a:latin typeface="SouvenirITCbyBT-Light"/>
              </a:rPr>
              <a:t>.</a:t>
            </a:r>
          </a:p>
          <a:p>
            <a:pPr marL="0" lvl="0" indent="0" algn="just">
              <a:buClr>
                <a:srgbClr val="0BD0D9"/>
              </a:buClr>
              <a:buNone/>
            </a:pPr>
            <a:endParaRPr lang="tr-TR" sz="1800" dirty="0">
              <a:solidFill>
                <a:prstClr val="black"/>
              </a:solidFill>
              <a:latin typeface="SouvenirITCbyBT-Light"/>
            </a:endParaRPr>
          </a:p>
          <a:p>
            <a:pPr lvl="0" algn="just">
              <a:buClr>
                <a:srgbClr val="0BD0D9"/>
              </a:buClr>
            </a:pPr>
            <a:r>
              <a:rPr lang="tr-TR" sz="1800" b="1" dirty="0" err="1" smtClean="0">
                <a:solidFill>
                  <a:srgbClr val="00B0F0"/>
                </a:solidFill>
                <a:latin typeface="SouvenirITCbyBT-Light"/>
              </a:rPr>
              <a:t>Harley</a:t>
            </a:r>
            <a:r>
              <a:rPr lang="tr-TR" sz="1800" b="1" dirty="0" smtClean="0">
                <a:solidFill>
                  <a:srgbClr val="00B0F0"/>
                </a:solidFill>
                <a:latin typeface="SouvenirITCbyBT-Light"/>
              </a:rPr>
              <a:t> </a:t>
            </a:r>
            <a:r>
              <a:rPr lang="tr-TR" sz="1800" b="1" dirty="0" err="1">
                <a:solidFill>
                  <a:srgbClr val="00B0F0"/>
                </a:solidFill>
                <a:latin typeface="SouvenirITCbyBT-Light"/>
              </a:rPr>
              <a:t>Davidson</a:t>
            </a:r>
            <a:r>
              <a:rPr lang="tr-TR" sz="1800" b="1" dirty="0">
                <a:solidFill>
                  <a:srgbClr val="00B0F0"/>
                </a:solidFill>
                <a:latin typeface="SouvenirITCbyBT-Light"/>
              </a:rPr>
              <a:t>, </a:t>
            </a:r>
            <a:r>
              <a:rPr lang="tr-TR" sz="1800" b="1" dirty="0" err="1">
                <a:solidFill>
                  <a:srgbClr val="00B0F0"/>
                </a:solidFill>
                <a:latin typeface="SouvenirITCbyBT-Light"/>
              </a:rPr>
              <a:t>Wolksvogen</a:t>
            </a:r>
            <a:r>
              <a:rPr lang="tr-TR" sz="1800" b="1" dirty="0">
                <a:solidFill>
                  <a:srgbClr val="00B0F0"/>
                </a:solidFill>
                <a:latin typeface="SouvenirITCbyBT-Light"/>
              </a:rPr>
              <a:t>, </a:t>
            </a:r>
            <a:r>
              <a:rPr lang="tr-TR" sz="1800" b="1" dirty="0" smtClean="0">
                <a:solidFill>
                  <a:srgbClr val="00B0F0"/>
                </a:solidFill>
                <a:latin typeface="SouvenirITCbyBT-Light"/>
              </a:rPr>
              <a:t>Ferrari</a:t>
            </a:r>
            <a:endParaRPr lang="tr-TR" sz="1800" b="1" dirty="0">
              <a:solidFill>
                <a:srgbClr val="00B0F0"/>
              </a:solidFill>
              <a:latin typeface="SouvenirITCbyBT-Light"/>
            </a:endParaRPr>
          </a:p>
          <a:p>
            <a:pPr lvl="0" algn="just">
              <a:buClr>
                <a:srgbClr val="0BD0D9"/>
              </a:buClr>
            </a:pPr>
            <a:r>
              <a:rPr lang="tr-TR" sz="1800" b="1" dirty="0" err="1">
                <a:solidFill>
                  <a:srgbClr val="00B0F0"/>
                </a:solidFill>
                <a:latin typeface="SouvenirITCbyBT-Light"/>
              </a:rPr>
              <a:t>Fun</a:t>
            </a:r>
            <a:r>
              <a:rPr lang="tr-TR" sz="1800" b="1" dirty="0">
                <a:solidFill>
                  <a:srgbClr val="00B0F0"/>
                </a:solidFill>
                <a:latin typeface="SouvenirITCbyBT-Light"/>
              </a:rPr>
              <a:t> kulüpleri </a:t>
            </a:r>
          </a:p>
          <a:p>
            <a:pPr lvl="0" algn="just">
              <a:buClr>
                <a:srgbClr val="0BD0D9"/>
              </a:buClr>
            </a:pPr>
            <a:endParaRPr lang="tr-TR" sz="1800" dirty="0">
              <a:solidFill>
                <a:prstClr val="black"/>
              </a:solidFill>
              <a:latin typeface="SouvenirITCbyBT-Light"/>
            </a:endParaRPr>
          </a:p>
          <a:p>
            <a:pPr lvl="0" algn="just">
              <a:buClr>
                <a:srgbClr val="0BD0D9"/>
              </a:buClr>
            </a:pPr>
            <a:r>
              <a:rPr lang="tr-TR" sz="1800" dirty="0">
                <a:solidFill>
                  <a:prstClr val="black"/>
                </a:solidFill>
                <a:latin typeface="SouvenirITCbyBT-Light"/>
              </a:rPr>
              <a:t>Topluluk pazarlamas</a:t>
            </a:r>
            <a:r>
              <a:rPr lang="tr-TR" sz="1800" dirty="0">
                <a:solidFill>
                  <a:prstClr val="black"/>
                </a:solidFill>
                <a:latin typeface="TimesNewRoman"/>
              </a:rPr>
              <a:t>ı </a:t>
            </a:r>
            <a:r>
              <a:rPr lang="tr-TR" sz="1800" dirty="0">
                <a:solidFill>
                  <a:prstClr val="black"/>
                </a:solidFill>
                <a:latin typeface="SouvenirITCbyBT-Light"/>
              </a:rPr>
              <a:t>aç</a:t>
            </a:r>
            <a:r>
              <a:rPr lang="tr-TR" sz="1800" dirty="0">
                <a:solidFill>
                  <a:prstClr val="black"/>
                </a:solidFill>
                <a:latin typeface="TimesNewRoman"/>
              </a:rPr>
              <a:t>ı</a:t>
            </a:r>
            <a:r>
              <a:rPr lang="tr-TR" sz="1800" dirty="0">
                <a:solidFill>
                  <a:prstClr val="black"/>
                </a:solidFill>
                <a:latin typeface="SouvenirITCbyBT-Light"/>
              </a:rPr>
              <a:t>s</a:t>
            </a:r>
            <a:r>
              <a:rPr lang="tr-TR" sz="1800" dirty="0">
                <a:solidFill>
                  <a:prstClr val="black"/>
                </a:solidFill>
                <a:latin typeface="TimesNewRoman"/>
              </a:rPr>
              <a:t>ı</a:t>
            </a:r>
            <a:r>
              <a:rPr lang="tr-TR" sz="1800" dirty="0">
                <a:solidFill>
                  <a:prstClr val="black"/>
                </a:solidFill>
                <a:latin typeface="SouvenirITCbyBT-Light"/>
              </a:rPr>
              <a:t>ndan sahip oldu</a:t>
            </a:r>
            <a:r>
              <a:rPr lang="tr-TR" sz="1800" dirty="0">
                <a:solidFill>
                  <a:prstClr val="black"/>
                </a:solidFill>
                <a:latin typeface="TimesNewRoman"/>
              </a:rPr>
              <a:t>ğ</a:t>
            </a:r>
            <a:r>
              <a:rPr lang="tr-TR" sz="1800" dirty="0">
                <a:solidFill>
                  <a:prstClr val="black"/>
                </a:solidFill>
                <a:latin typeface="SouvenirITCbyBT-Light"/>
              </a:rPr>
              <a:t>u önemi ortaya koyan birkaç örnek olarak  de</a:t>
            </a:r>
            <a:r>
              <a:rPr lang="tr-TR" sz="1800" dirty="0">
                <a:solidFill>
                  <a:prstClr val="black"/>
                </a:solidFill>
                <a:latin typeface="TimesNewRoman"/>
              </a:rPr>
              <a:t>ğ</a:t>
            </a:r>
            <a:r>
              <a:rPr lang="tr-TR" sz="1800" dirty="0">
                <a:solidFill>
                  <a:prstClr val="black"/>
                </a:solidFill>
                <a:latin typeface="SouvenirITCbyBT-Light"/>
              </a:rPr>
              <a:t>erlendirilebilir.</a:t>
            </a:r>
          </a:p>
          <a:p>
            <a:pPr lvl="0" algn="just">
              <a:buClr>
                <a:srgbClr val="0BD0D9"/>
              </a:buClr>
            </a:pPr>
            <a:endParaRPr lang="tr-TR" sz="1800" dirty="0">
              <a:solidFill>
                <a:prstClr val="black"/>
              </a:solidFill>
            </a:endParaRPr>
          </a:p>
          <a:p>
            <a:pPr algn="just"/>
            <a:endParaRPr lang="tr-TR" dirty="0"/>
          </a:p>
        </p:txBody>
      </p:sp>
    </p:spTree>
    <p:extLst>
      <p:ext uri="{BB962C8B-B14F-4D97-AF65-F5344CB8AC3E}">
        <p14:creationId xmlns:p14="http://schemas.microsoft.com/office/powerpoint/2010/main" val="16986990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fontScale="90000"/>
          </a:bodyPr>
          <a:lstStyle/>
          <a:p>
            <a:pPr algn="ctr"/>
            <a:r>
              <a:rPr lang="tr-TR" sz="2400" dirty="0">
                <a:solidFill>
                  <a:srgbClr val="002060"/>
                </a:solidFill>
                <a:latin typeface="TimesNewRoman"/>
              </a:rPr>
              <a:t>Pazarlamada </a:t>
            </a:r>
            <a:r>
              <a:rPr lang="tr-TR" sz="2400" dirty="0" err="1">
                <a:solidFill>
                  <a:srgbClr val="002060"/>
                </a:solidFill>
                <a:latin typeface="TimesNewRoman"/>
              </a:rPr>
              <a:t>Postmodern</a:t>
            </a:r>
            <a:r>
              <a:rPr lang="tr-TR" sz="2400" dirty="0">
                <a:solidFill>
                  <a:srgbClr val="002060"/>
                </a:solidFill>
                <a:latin typeface="TimesNewRoman"/>
              </a:rPr>
              <a:t> Topluluklar</a:t>
            </a:r>
            <a:r>
              <a:rPr lang="tr-TR" sz="2400" b="1" dirty="0">
                <a:solidFill>
                  <a:srgbClr val="002060"/>
                </a:solidFill>
                <a:latin typeface="TimesNewRoman"/>
              </a:rPr>
              <a:t>ı</a:t>
            </a:r>
            <a:r>
              <a:rPr lang="tr-TR" sz="2400" dirty="0">
                <a:solidFill>
                  <a:srgbClr val="002060"/>
                </a:solidFill>
                <a:latin typeface="TimesNewRoman"/>
              </a:rPr>
              <a:t>n </a:t>
            </a:r>
            <a:r>
              <a:rPr lang="tr-TR" sz="2400" dirty="0" smtClean="0">
                <a:solidFill>
                  <a:srgbClr val="002060"/>
                </a:solidFill>
                <a:latin typeface="TimesNewRoman"/>
              </a:rPr>
              <a:t>Etk</a:t>
            </a:r>
            <a:r>
              <a:rPr lang="tr-TR" sz="2400" b="1" dirty="0" smtClean="0">
                <a:solidFill>
                  <a:srgbClr val="002060"/>
                </a:solidFill>
                <a:latin typeface="TimesNewRoman"/>
              </a:rPr>
              <a:t>i</a:t>
            </a:r>
            <a:r>
              <a:rPr lang="tr-TR" sz="2400" dirty="0" smtClean="0">
                <a:solidFill>
                  <a:srgbClr val="002060"/>
                </a:solidFill>
                <a:latin typeface="TimesNewRoman"/>
              </a:rPr>
              <a:t>s</a:t>
            </a:r>
            <a:r>
              <a:rPr lang="tr-TR" sz="2400" b="1" dirty="0" smtClean="0">
                <a:solidFill>
                  <a:srgbClr val="002060"/>
                </a:solidFill>
                <a:latin typeface="TimesNewRoman"/>
              </a:rPr>
              <a:t>i- VII</a:t>
            </a:r>
            <a:r>
              <a:rPr lang="tr-TR" sz="2400" b="1" dirty="0">
                <a:solidFill>
                  <a:srgbClr val="002060"/>
                </a:solidFill>
                <a:latin typeface="TimesNewRoman"/>
              </a:rPr>
              <a:t/>
            </a:r>
            <a:br>
              <a:rPr lang="tr-TR" sz="2400" b="1" dirty="0">
                <a:solidFill>
                  <a:srgbClr val="002060"/>
                </a:solidFill>
                <a:latin typeface="TimesNewRoman"/>
              </a:rPr>
            </a:br>
            <a:r>
              <a:rPr lang="tr-TR" sz="2400" b="1" dirty="0">
                <a:solidFill>
                  <a:srgbClr val="C00000"/>
                </a:solidFill>
                <a:latin typeface="TimesNewRoman"/>
              </a:rPr>
              <a:t/>
            </a:r>
            <a:br>
              <a:rPr lang="tr-TR" sz="2400" b="1" dirty="0">
                <a:solidFill>
                  <a:srgbClr val="C00000"/>
                </a:solidFill>
                <a:latin typeface="TimesNewRoman"/>
              </a:rPr>
            </a:br>
            <a:r>
              <a:rPr lang="tr-TR" sz="2400" dirty="0" smtClean="0">
                <a:solidFill>
                  <a:srgbClr val="C00000"/>
                </a:solidFill>
                <a:latin typeface="TimesNewRoman"/>
              </a:rPr>
              <a:t>Sosyal </a:t>
            </a:r>
            <a:r>
              <a:rPr lang="tr-TR" sz="2400" dirty="0">
                <a:solidFill>
                  <a:srgbClr val="C00000"/>
                </a:solidFill>
                <a:latin typeface="TimesNewRoman"/>
              </a:rPr>
              <a:t>amaçlı destek unsurları</a:t>
            </a:r>
          </a:p>
        </p:txBody>
      </p:sp>
      <p:sp>
        <p:nvSpPr>
          <p:cNvPr id="3" name="İçerik Yer Tutucusu 2"/>
          <p:cNvSpPr>
            <a:spLocks noGrp="1"/>
          </p:cNvSpPr>
          <p:nvPr>
            <p:ph idx="1"/>
          </p:nvPr>
        </p:nvSpPr>
        <p:spPr>
          <a:xfrm>
            <a:off x="179512" y="1412776"/>
            <a:ext cx="8784976" cy="5112568"/>
          </a:xfrm>
        </p:spPr>
        <p:txBody>
          <a:bodyPr>
            <a:normAutofit fontScale="70000" lnSpcReduction="20000"/>
          </a:bodyPr>
          <a:lstStyle/>
          <a:p>
            <a:r>
              <a:rPr lang="tr-TR" b="1" dirty="0">
                <a:solidFill>
                  <a:srgbClr val="0070C0"/>
                </a:solidFill>
                <a:latin typeface="TimesNewRoman"/>
              </a:rPr>
              <a:t>B</a:t>
            </a:r>
            <a:r>
              <a:rPr lang="tr-TR" b="1" dirty="0" smtClean="0">
                <a:solidFill>
                  <a:srgbClr val="0070C0"/>
                </a:solidFill>
                <a:latin typeface="TimesNewRoman"/>
              </a:rPr>
              <a:t>iz </a:t>
            </a:r>
            <a:r>
              <a:rPr lang="tr-TR" b="1" dirty="0">
                <a:solidFill>
                  <a:srgbClr val="0070C0"/>
                </a:solidFill>
                <a:latin typeface="TimesNewRoman"/>
              </a:rPr>
              <a:t>duygusu </a:t>
            </a:r>
            <a:r>
              <a:rPr lang="tr-TR" b="1" dirty="0">
                <a:latin typeface="TimesNewRoman"/>
              </a:rPr>
              <a:t>ile ortaya çıkan topluluğa bağlılık ve birliktelik duygusunun</a:t>
            </a:r>
          </a:p>
          <a:p>
            <a:r>
              <a:rPr lang="tr-TR" b="1" dirty="0" err="1">
                <a:latin typeface="TimesNewRoman"/>
              </a:rPr>
              <a:t>varolması</a:t>
            </a:r>
            <a:r>
              <a:rPr lang="tr-TR" b="1" dirty="0">
                <a:latin typeface="TimesNewRoman"/>
              </a:rPr>
              <a:t>, </a:t>
            </a:r>
            <a:r>
              <a:rPr lang="tr-TR" b="1" dirty="0" smtClean="0">
                <a:latin typeface="TimesNewRoman"/>
              </a:rPr>
              <a:t>topluluklara </a:t>
            </a:r>
            <a:r>
              <a:rPr lang="tr-TR" b="1" dirty="0">
                <a:latin typeface="TimesNewRoman"/>
              </a:rPr>
              <a:t>dahil olmalarına neden olabilmektedir</a:t>
            </a:r>
            <a:r>
              <a:rPr lang="tr-TR" b="1" dirty="0" smtClean="0">
                <a:latin typeface="TimesNewRoman"/>
              </a:rPr>
              <a:t>.</a:t>
            </a:r>
          </a:p>
          <a:p>
            <a:endParaRPr lang="tr-TR" b="1" dirty="0">
              <a:latin typeface="TimesNewRoman"/>
            </a:endParaRPr>
          </a:p>
          <a:p>
            <a:r>
              <a:rPr lang="tr-TR" dirty="0" smtClean="0">
                <a:latin typeface="TimesNewRoman"/>
              </a:rPr>
              <a:t>Bir </a:t>
            </a:r>
            <a:r>
              <a:rPr lang="tr-TR" dirty="0">
                <a:latin typeface="TimesNewRoman"/>
              </a:rPr>
              <a:t>gruba ait olmanın </a:t>
            </a:r>
            <a:r>
              <a:rPr lang="tr-TR" dirty="0" smtClean="0">
                <a:latin typeface="TimesNewRoman"/>
              </a:rPr>
              <a:t>verdiği </a:t>
            </a:r>
            <a:r>
              <a:rPr lang="tr-TR" b="1" dirty="0" smtClean="0">
                <a:solidFill>
                  <a:srgbClr val="0070C0"/>
                </a:solidFill>
                <a:latin typeface="TimesNewRoman"/>
              </a:rPr>
              <a:t>rahatlık ve güven duygusunun </a:t>
            </a:r>
            <a:r>
              <a:rPr lang="tr-TR" dirty="0" smtClean="0">
                <a:latin typeface="TimesNewRoman"/>
              </a:rPr>
              <a:t>elde </a:t>
            </a:r>
            <a:r>
              <a:rPr lang="tr-TR" dirty="0">
                <a:latin typeface="TimesNewRoman"/>
              </a:rPr>
              <a:t>edilmesinde de topluluklar önemli bir görev üstlenmekte</a:t>
            </a:r>
            <a:r>
              <a:rPr lang="tr-TR" b="1" dirty="0">
                <a:latin typeface="TimesNewRoman"/>
              </a:rPr>
              <a:t>, </a:t>
            </a:r>
            <a:r>
              <a:rPr lang="tr-TR" b="1" dirty="0">
                <a:solidFill>
                  <a:srgbClr val="00B0F0"/>
                </a:solidFill>
                <a:latin typeface="TimesNewRoman"/>
              </a:rPr>
              <a:t>topluluk </a:t>
            </a:r>
            <a:r>
              <a:rPr lang="tr-TR" b="1" dirty="0" smtClean="0">
                <a:solidFill>
                  <a:srgbClr val="00B0F0"/>
                </a:solidFill>
                <a:latin typeface="TimesNewRoman"/>
              </a:rPr>
              <a:t>pazarlaması açısından </a:t>
            </a:r>
            <a:r>
              <a:rPr lang="tr-TR" b="1" dirty="0">
                <a:solidFill>
                  <a:srgbClr val="00B0F0"/>
                </a:solidFill>
                <a:latin typeface="TimesNewRoman"/>
              </a:rPr>
              <a:t>da toplulukların bireylere sundukları bu değer </a:t>
            </a:r>
            <a:r>
              <a:rPr lang="tr-TR" b="1" dirty="0" smtClean="0">
                <a:solidFill>
                  <a:srgbClr val="00B0F0"/>
                </a:solidFill>
                <a:latin typeface="TimesNewRoman"/>
              </a:rPr>
              <a:t>pazarlamacılar tarafından </a:t>
            </a:r>
            <a:r>
              <a:rPr lang="tr-TR" b="1" dirty="0">
                <a:solidFill>
                  <a:srgbClr val="00B0F0"/>
                </a:solidFill>
                <a:latin typeface="TimesNewRoman"/>
              </a:rPr>
              <a:t>göz önüne </a:t>
            </a:r>
            <a:r>
              <a:rPr lang="tr-TR" b="1" dirty="0" smtClean="0">
                <a:solidFill>
                  <a:srgbClr val="00B0F0"/>
                </a:solidFill>
                <a:latin typeface="TimesNewRoman"/>
              </a:rPr>
              <a:t>alınmalıdır.</a:t>
            </a:r>
          </a:p>
          <a:p>
            <a:endParaRPr lang="tr-TR" dirty="0">
              <a:latin typeface="TimesNewRoman"/>
            </a:endParaRPr>
          </a:p>
          <a:p>
            <a:r>
              <a:rPr lang="tr-TR" dirty="0" smtClean="0">
                <a:latin typeface="TimesNewRoman"/>
              </a:rPr>
              <a:t>Topluluklar </a:t>
            </a:r>
            <a:r>
              <a:rPr lang="tr-TR" dirty="0">
                <a:latin typeface="TimesNewRoman"/>
              </a:rPr>
              <a:t>bilgi alışverişi ya da duygusal destek amaçlı olabilirler ya </a:t>
            </a:r>
            <a:r>
              <a:rPr lang="tr-TR" dirty="0" smtClean="0">
                <a:latin typeface="TimesNewRoman"/>
              </a:rPr>
              <a:t>da  aynı </a:t>
            </a:r>
            <a:r>
              <a:rPr lang="tr-TR" dirty="0">
                <a:latin typeface="TimesNewRoman"/>
              </a:rPr>
              <a:t>etkinlik ve amaç çerçevesinde birleşmiş bireylerden oluşabilirler</a:t>
            </a:r>
            <a:r>
              <a:rPr lang="tr-TR" dirty="0" smtClean="0">
                <a:latin typeface="TimesNewRoman"/>
              </a:rPr>
              <a:t>.</a:t>
            </a:r>
          </a:p>
          <a:p>
            <a:endParaRPr lang="tr-TR" dirty="0" smtClean="0">
              <a:latin typeface="TimesNewRoman"/>
            </a:endParaRPr>
          </a:p>
          <a:p>
            <a:r>
              <a:rPr lang="tr-TR" dirty="0" smtClean="0">
                <a:latin typeface="TimesNewRoman"/>
              </a:rPr>
              <a:t>Bu </a:t>
            </a:r>
            <a:r>
              <a:rPr lang="tr-TR" dirty="0">
                <a:latin typeface="TimesNewRoman"/>
              </a:rPr>
              <a:t>açıdan bakıldığında, bir </a:t>
            </a:r>
            <a:r>
              <a:rPr lang="tr-TR" dirty="0" smtClean="0">
                <a:latin typeface="TimesNewRoman"/>
              </a:rPr>
              <a:t>anlamda  küçük </a:t>
            </a:r>
            <a:r>
              <a:rPr lang="tr-TR" dirty="0">
                <a:latin typeface="TimesNewRoman"/>
              </a:rPr>
              <a:t>kasabaları anımsatırlar, ilgi konuları </a:t>
            </a:r>
            <a:r>
              <a:rPr lang="tr-TR" b="1" dirty="0" err="1">
                <a:solidFill>
                  <a:srgbClr val="0070C0"/>
                </a:solidFill>
                <a:latin typeface="TimesNewRoman"/>
              </a:rPr>
              <a:t>golften</a:t>
            </a:r>
            <a:r>
              <a:rPr lang="tr-TR" b="1" dirty="0">
                <a:solidFill>
                  <a:srgbClr val="0070C0"/>
                </a:solidFill>
                <a:latin typeface="TimesNewRoman"/>
              </a:rPr>
              <a:t> sosyolojiye kadar </a:t>
            </a:r>
            <a:r>
              <a:rPr lang="tr-TR" b="1" dirty="0" smtClean="0">
                <a:solidFill>
                  <a:srgbClr val="0070C0"/>
                </a:solidFill>
                <a:latin typeface="TimesNewRoman"/>
              </a:rPr>
              <a:t>değişebilir</a:t>
            </a:r>
            <a:r>
              <a:rPr lang="tr-TR" b="1" dirty="0">
                <a:solidFill>
                  <a:srgbClr val="0070C0"/>
                </a:solidFill>
                <a:latin typeface="TimesNewRoman"/>
              </a:rPr>
              <a:t>*</a:t>
            </a:r>
            <a:endParaRPr lang="tr-TR" b="1" dirty="0" smtClean="0">
              <a:solidFill>
                <a:srgbClr val="0070C0"/>
              </a:solidFill>
              <a:latin typeface="TimesNewRoman"/>
            </a:endParaRPr>
          </a:p>
          <a:p>
            <a:endParaRPr lang="tr-TR" dirty="0">
              <a:latin typeface="TimesNewRoman"/>
            </a:endParaRPr>
          </a:p>
          <a:p>
            <a:r>
              <a:rPr lang="tr-TR" b="1" dirty="0" smtClean="0">
                <a:solidFill>
                  <a:srgbClr val="0070C0"/>
                </a:solidFill>
                <a:latin typeface="TimesNewRoman"/>
              </a:rPr>
              <a:t>Dünyanın </a:t>
            </a:r>
            <a:r>
              <a:rPr lang="tr-TR" b="1" dirty="0">
                <a:solidFill>
                  <a:srgbClr val="0070C0"/>
                </a:solidFill>
                <a:latin typeface="TimesNewRoman"/>
              </a:rPr>
              <a:t>dört bir yanında benzer </a:t>
            </a:r>
            <a:r>
              <a:rPr lang="tr-TR" b="1" dirty="0" smtClean="0">
                <a:solidFill>
                  <a:srgbClr val="0070C0"/>
                </a:solidFill>
                <a:latin typeface="TimesNewRoman"/>
              </a:rPr>
              <a:t>hastalıklar  ve </a:t>
            </a:r>
            <a:r>
              <a:rPr lang="tr-TR" b="1" dirty="0">
                <a:solidFill>
                  <a:srgbClr val="0070C0"/>
                </a:solidFill>
                <a:latin typeface="TimesNewRoman"/>
              </a:rPr>
              <a:t>sağlık sorunları çeken kişiler için kusursuz bir enformasyon ve destek </a:t>
            </a:r>
            <a:r>
              <a:rPr lang="tr-TR" b="1" dirty="0" smtClean="0">
                <a:solidFill>
                  <a:srgbClr val="0070C0"/>
                </a:solidFill>
                <a:latin typeface="TimesNewRoman"/>
              </a:rPr>
              <a:t>kaynağı olan </a:t>
            </a:r>
            <a:r>
              <a:rPr lang="tr-TR" b="1" dirty="0">
                <a:solidFill>
                  <a:srgbClr val="0070C0"/>
                </a:solidFill>
                <a:latin typeface="TimesNewRoman"/>
              </a:rPr>
              <a:t>hasta destek </a:t>
            </a:r>
            <a:r>
              <a:rPr lang="tr-TR" b="1" dirty="0" smtClean="0">
                <a:solidFill>
                  <a:srgbClr val="0070C0"/>
                </a:solidFill>
                <a:latin typeface="TimesNewRoman"/>
              </a:rPr>
              <a:t>grupları önemlidir</a:t>
            </a:r>
            <a:r>
              <a:rPr lang="tr-TR" b="1" dirty="0">
                <a:solidFill>
                  <a:srgbClr val="0070C0"/>
                </a:solidFill>
                <a:latin typeface="TimesNewRoman"/>
              </a:rPr>
              <a:t>*</a:t>
            </a:r>
            <a:endParaRPr lang="tr-TR" b="1" dirty="0" smtClean="0">
              <a:solidFill>
                <a:srgbClr val="0070C0"/>
              </a:solidFill>
              <a:latin typeface="TimesNewRoman"/>
            </a:endParaRPr>
          </a:p>
          <a:p>
            <a:pPr marL="0" indent="0">
              <a:buNone/>
            </a:pPr>
            <a:endParaRPr lang="tr-TR" dirty="0" smtClean="0">
              <a:latin typeface="TimesNewRoman"/>
            </a:endParaRPr>
          </a:p>
          <a:p>
            <a:r>
              <a:rPr lang="tr-TR" dirty="0" smtClean="0">
                <a:latin typeface="TimesNewRoman"/>
              </a:rPr>
              <a:t>Aynı </a:t>
            </a:r>
            <a:r>
              <a:rPr lang="tr-TR" dirty="0">
                <a:latin typeface="TimesNewRoman"/>
              </a:rPr>
              <a:t>zihniyette olan insanlardan </a:t>
            </a:r>
            <a:r>
              <a:rPr lang="tr-TR" dirty="0" smtClean="0">
                <a:latin typeface="TimesNewRoman"/>
              </a:rPr>
              <a:t>oluşmuş bir </a:t>
            </a:r>
            <a:r>
              <a:rPr lang="tr-TR" dirty="0">
                <a:latin typeface="TimesNewRoman"/>
              </a:rPr>
              <a:t>grubun üyesi olmak</a:t>
            </a:r>
            <a:r>
              <a:rPr lang="tr-TR" b="1" dirty="0">
                <a:solidFill>
                  <a:srgbClr val="0070C0"/>
                </a:solidFill>
                <a:latin typeface="TimesNewRoman"/>
              </a:rPr>
              <a:t>, insana yalnız olmadığı güvencesini aşılayarak </a:t>
            </a:r>
            <a:r>
              <a:rPr lang="tr-TR" b="1" dirty="0" smtClean="0">
                <a:solidFill>
                  <a:srgbClr val="0070C0"/>
                </a:solidFill>
                <a:latin typeface="TimesNewRoman"/>
              </a:rPr>
              <a:t>büyük yararlar sağlar*</a:t>
            </a:r>
            <a:endParaRPr lang="tr-TR" b="1" dirty="0">
              <a:solidFill>
                <a:srgbClr val="0070C0"/>
              </a:solidFill>
              <a:latin typeface="TimesNewRoman"/>
            </a:endParaRPr>
          </a:p>
        </p:txBody>
      </p:sp>
    </p:spTree>
    <p:extLst>
      <p:ext uri="{BB962C8B-B14F-4D97-AF65-F5344CB8AC3E}">
        <p14:creationId xmlns:p14="http://schemas.microsoft.com/office/powerpoint/2010/main" val="10860539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116632"/>
            <a:ext cx="8003232" cy="1224136"/>
          </a:xfrm>
        </p:spPr>
        <p:txBody>
          <a:bodyPr>
            <a:normAutofit fontScale="90000"/>
          </a:bodyPr>
          <a:lstStyle/>
          <a:p>
            <a:r>
              <a:rPr lang="tr-TR" dirty="0" smtClean="0"/>
              <a:t> </a:t>
            </a:r>
            <a:r>
              <a:rPr lang="tr-TR" sz="2800" b="1" dirty="0">
                <a:solidFill>
                  <a:srgbClr val="002060"/>
                </a:solidFill>
                <a:latin typeface="TimesNewRoman"/>
              </a:rPr>
              <a:t>Pazarlamada </a:t>
            </a:r>
            <a:r>
              <a:rPr lang="tr-TR" sz="2800" b="1" dirty="0" err="1">
                <a:solidFill>
                  <a:srgbClr val="002060"/>
                </a:solidFill>
                <a:latin typeface="TimesNewRoman"/>
              </a:rPr>
              <a:t>Postmodern</a:t>
            </a:r>
            <a:r>
              <a:rPr lang="tr-TR" sz="2800" b="1" dirty="0">
                <a:solidFill>
                  <a:srgbClr val="002060"/>
                </a:solidFill>
                <a:latin typeface="TimesNewRoman"/>
              </a:rPr>
              <a:t> Toplulukların </a:t>
            </a:r>
            <a:r>
              <a:rPr lang="tr-TR" sz="2800" b="1" dirty="0" smtClean="0">
                <a:solidFill>
                  <a:srgbClr val="002060"/>
                </a:solidFill>
                <a:latin typeface="TimesNewRoman"/>
              </a:rPr>
              <a:t>Etkisi-VIII</a:t>
            </a:r>
            <a:r>
              <a:rPr lang="tr-TR" sz="2800" b="1" dirty="0">
                <a:solidFill>
                  <a:srgbClr val="002060"/>
                </a:solidFill>
                <a:latin typeface="TimesNewRoman"/>
              </a:rPr>
              <a:t/>
            </a:r>
            <a:br>
              <a:rPr lang="tr-TR" sz="2800" b="1" dirty="0">
                <a:solidFill>
                  <a:srgbClr val="002060"/>
                </a:solidFill>
                <a:latin typeface="TimesNewRoman"/>
              </a:rPr>
            </a:br>
            <a:endParaRPr lang="tr-TR" sz="2800" dirty="0"/>
          </a:p>
        </p:txBody>
      </p:sp>
      <p:sp>
        <p:nvSpPr>
          <p:cNvPr id="3" name="İçerik Yer Tutucusu 2"/>
          <p:cNvSpPr>
            <a:spLocks noGrp="1"/>
          </p:cNvSpPr>
          <p:nvPr>
            <p:ph sz="half" idx="1"/>
          </p:nvPr>
        </p:nvSpPr>
        <p:spPr>
          <a:xfrm>
            <a:off x="323528" y="1268760"/>
            <a:ext cx="8640960" cy="5256584"/>
          </a:xfrm>
        </p:spPr>
        <p:txBody>
          <a:bodyPr>
            <a:noAutofit/>
          </a:bodyPr>
          <a:lstStyle/>
          <a:p>
            <a:pPr lvl="0">
              <a:buClr>
                <a:srgbClr val="0BD0D9"/>
              </a:buClr>
            </a:pPr>
            <a:r>
              <a:rPr lang="tr-TR" sz="2000" b="1" dirty="0" err="1">
                <a:solidFill>
                  <a:srgbClr val="00B0F0"/>
                </a:solidFill>
                <a:latin typeface="TimesNewRoman"/>
              </a:rPr>
              <a:t>P</a:t>
            </a:r>
            <a:r>
              <a:rPr lang="tr-TR" sz="2000" b="1" dirty="0" err="1" smtClean="0">
                <a:solidFill>
                  <a:srgbClr val="00B0F0"/>
                </a:solidFill>
                <a:latin typeface="TimesNewRoman"/>
              </a:rPr>
              <a:t>ostmodern</a:t>
            </a:r>
            <a:r>
              <a:rPr lang="tr-TR" sz="2000" b="1" dirty="0" smtClean="0">
                <a:solidFill>
                  <a:srgbClr val="00B0F0"/>
                </a:solidFill>
                <a:latin typeface="TimesNewRoman"/>
              </a:rPr>
              <a:t> </a:t>
            </a:r>
            <a:r>
              <a:rPr lang="tr-TR" sz="2000" b="1" dirty="0">
                <a:solidFill>
                  <a:srgbClr val="00B0F0"/>
                </a:solidFill>
                <a:latin typeface="TimesNewRoman"/>
              </a:rPr>
              <a:t>pazarlamada </a:t>
            </a:r>
            <a:r>
              <a:rPr lang="tr-TR" sz="2000" b="1" dirty="0" smtClean="0">
                <a:solidFill>
                  <a:srgbClr val="00B0F0"/>
                </a:solidFill>
                <a:latin typeface="TimesNewRoman"/>
              </a:rPr>
              <a:t>topluluklar</a:t>
            </a:r>
            <a:r>
              <a:rPr lang="tr-TR" sz="2000" b="1" dirty="0">
                <a:solidFill>
                  <a:srgbClr val="00B0F0"/>
                </a:solidFill>
                <a:latin typeface="TimesNewRoman"/>
              </a:rPr>
              <a:t>, </a:t>
            </a:r>
            <a:r>
              <a:rPr lang="tr-TR" sz="1600" b="1" dirty="0" err="1">
                <a:solidFill>
                  <a:srgbClr val="0070C0"/>
                </a:solidFill>
                <a:latin typeface="TimesNewRoman"/>
              </a:rPr>
              <a:t>postmodern</a:t>
            </a:r>
            <a:r>
              <a:rPr lang="tr-TR" sz="1600" b="1" dirty="0">
                <a:solidFill>
                  <a:srgbClr val="0070C0"/>
                </a:solidFill>
                <a:latin typeface="TimesNewRoman"/>
              </a:rPr>
              <a:t> bireyin yaşama biçimi, kararları, </a:t>
            </a:r>
            <a:r>
              <a:rPr lang="tr-TR" sz="1600" dirty="0">
                <a:solidFill>
                  <a:prstClr val="black"/>
                </a:solidFill>
                <a:latin typeface="TimesNewRoman"/>
              </a:rPr>
              <a:t>davranış tarzları üzerindeki etkileriyle pazarlamacılar için de önemli bir kilit unsur haline gelmiştir. </a:t>
            </a:r>
            <a:endParaRPr lang="tr-TR" sz="1600" dirty="0" smtClean="0">
              <a:solidFill>
                <a:prstClr val="black"/>
              </a:solidFill>
              <a:latin typeface="TimesNewRoman"/>
            </a:endParaRPr>
          </a:p>
          <a:p>
            <a:pPr marL="0" lvl="0" indent="0">
              <a:buClr>
                <a:srgbClr val="0BD0D9"/>
              </a:buClr>
              <a:buNone/>
            </a:pPr>
            <a:endParaRPr lang="tr-TR" sz="1600" dirty="0" smtClean="0">
              <a:solidFill>
                <a:prstClr val="black"/>
              </a:solidFill>
              <a:latin typeface="TimesNewRoman"/>
            </a:endParaRPr>
          </a:p>
          <a:p>
            <a:pPr lvl="0">
              <a:buClr>
                <a:srgbClr val="0BD0D9"/>
              </a:buClr>
            </a:pPr>
            <a:endParaRPr lang="tr-TR" sz="1600" dirty="0">
              <a:solidFill>
                <a:prstClr val="black"/>
              </a:solidFill>
              <a:latin typeface="TimesNewRoman"/>
            </a:endParaRPr>
          </a:p>
          <a:p>
            <a:pPr lvl="0">
              <a:buClr>
                <a:srgbClr val="0BD0D9"/>
              </a:buClr>
            </a:pPr>
            <a:r>
              <a:rPr lang="tr-TR" sz="1600" dirty="0" smtClean="0">
                <a:solidFill>
                  <a:prstClr val="black"/>
                </a:solidFill>
                <a:latin typeface="TimesNewRoman"/>
              </a:rPr>
              <a:t>Topluluk </a:t>
            </a:r>
            <a:r>
              <a:rPr lang="tr-TR" sz="1600" dirty="0">
                <a:solidFill>
                  <a:prstClr val="black"/>
                </a:solidFill>
                <a:latin typeface="TimesNewRoman"/>
              </a:rPr>
              <a:t>pazarlamasında, kitlesel pazarlamadan farklı olarak, </a:t>
            </a:r>
            <a:r>
              <a:rPr lang="tr-TR" sz="1600" b="1" dirty="0">
                <a:solidFill>
                  <a:srgbClr val="0070C0"/>
                </a:solidFill>
                <a:latin typeface="TimesNewRoman"/>
              </a:rPr>
              <a:t>topluluk üyeleri   ile kurulacak yakın ve birebir ilişkiler önemlidir</a:t>
            </a:r>
            <a:r>
              <a:rPr lang="tr-TR" sz="1600" b="1" dirty="0" smtClean="0">
                <a:solidFill>
                  <a:srgbClr val="0070C0"/>
                </a:solidFill>
                <a:latin typeface="TimesNewRoman"/>
              </a:rPr>
              <a:t>.</a:t>
            </a:r>
          </a:p>
          <a:p>
            <a:pPr marL="0" lvl="0" indent="0">
              <a:buClr>
                <a:srgbClr val="0BD0D9"/>
              </a:buClr>
              <a:buNone/>
            </a:pPr>
            <a:endParaRPr lang="tr-TR" sz="1600" b="1" dirty="0" smtClean="0">
              <a:solidFill>
                <a:srgbClr val="0070C0"/>
              </a:solidFill>
              <a:latin typeface="TimesNewRoman"/>
            </a:endParaRPr>
          </a:p>
          <a:p>
            <a:pPr lvl="0">
              <a:buClr>
                <a:srgbClr val="0BD0D9"/>
              </a:buClr>
            </a:pPr>
            <a:endParaRPr lang="tr-TR" sz="1600" dirty="0">
              <a:solidFill>
                <a:prstClr val="black"/>
              </a:solidFill>
              <a:latin typeface="TimesNewRoman"/>
            </a:endParaRPr>
          </a:p>
          <a:p>
            <a:pPr lvl="0">
              <a:buClr>
                <a:srgbClr val="0BD0D9"/>
              </a:buClr>
            </a:pPr>
            <a:r>
              <a:rPr lang="tr-TR" sz="1600" dirty="0" err="1">
                <a:solidFill>
                  <a:prstClr val="black"/>
                </a:solidFill>
                <a:latin typeface="TimesNewRoman"/>
              </a:rPr>
              <a:t>P</a:t>
            </a:r>
            <a:r>
              <a:rPr lang="tr-TR" sz="1600" dirty="0" err="1" smtClean="0">
                <a:solidFill>
                  <a:prstClr val="black"/>
                </a:solidFill>
                <a:latin typeface="TimesNewRoman"/>
              </a:rPr>
              <a:t>ostmodern</a:t>
            </a:r>
            <a:r>
              <a:rPr lang="tr-TR" sz="1600" dirty="0" smtClean="0">
                <a:solidFill>
                  <a:prstClr val="black"/>
                </a:solidFill>
                <a:latin typeface="TimesNewRoman"/>
              </a:rPr>
              <a:t> </a:t>
            </a:r>
            <a:r>
              <a:rPr lang="tr-TR" sz="1600" dirty="0">
                <a:solidFill>
                  <a:prstClr val="black"/>
                </a:solidFill>
                <a:latin typeface="TimesNewRoman"/>
              </a:rPr>
              <a:t>birey açısından, tüketim davranışları, </a:t>
            </a:r>
            <a:r>
              <a:rPr lang="tr-TR" sz="1600" b="1" dirty="0">
                <a:solidFill>
                  <a:srgbClr val="0070C0"/>
                </a:solidFill>
                <a:latin typeface="TimesNewRoman"/>
              </a:rPr>
              <a:t>satın alma karar süreçleri bağlamında topluluktaki diğer üyelerin deneyimlerini öğrendiği, </a:t>
            </a:r>
            <a:r>
              <a:rPr lang="tr-TR" sz="1600" dirty="0">
                <a:solidFill>
                  <a:prstClr val="black"/>
                </a:solidFill>
                <a:latin typeface="TimesNewRoman"/>
              </a:rPr>
              <a:t>bilgi elde ettiği ortamlar olması açısından da yönlendirici </a:t>
            </a:r>
            <a:r>
              <a:rPr lang="tr-TR" sz="1600" dirty="0" smtClean="0">
                <a:solidFill>
                  <a:prstClr val="black"/>
                </a:solidFill>
                <a:latin typeface="TimesNewRoman"/>
              </a:rPr>
              <a:t>olmaktadır</a:t>
            </a:r>
          </a:p>
          <a:p>
            <a:pPr marL="0" lvl="0" indent="0">
              <a:buClr>
                <a:srgbClr val="0BD0D9"/>
              </a:buClr>
              <a:buNone/>
            </a:pPr>
            <a:endParaRPr lang="tr-TR" sz="1600" dirty="0" smtClean="0">
              <a:solidFill>
                <a:prstClr val="black"/>
              </a:solidFill>
              <a:latin typeface="TimesNewRoman"/>
            </a:endParaRPr>
          </a:p>
          <a:p>
            <a:pPr lvl="0">
              <a:buClr>
                <a:srgbClr val="0BD0D9"/>
              </a:buClr>
            </a:pPr>
            <a:endParaRPr lang="tr-TR" sz="1600" dirty="0">
              <a:solidFill>
                <a:prstClr val="black"/>
              </a:solidFill>
              <a:latin typeface="TimesNewRoman"/>
            </a:endParaRPr>
          </a:p>
          <a:p>
            <a:pPr lvl="0">
              <a:buClr>
                <a:srgbClr val="0BD0D9"/>
              </a:buClr>
            </a:pPr>
            <a:r>
              <a:rPr lang="tr-TR" sz="1600" b="1" dirty="0" err="1" smtClean="0">
                <a:solidFill>
                  <a:srgbClr val="0070C0"/>
                </a:solidFill>
                <a:latin typeface="TimesNewRoman"/>
              </a:rPr>
              <a:t>Postmodern</a:t>
            </a:r>
            <a:r>
              <a:rPr lang="tr-TR" sz="1600" b="1" dirty="0" smtClean="0">
                <a:solidFill>
                  <a:srgbClr val="0070C0"/>
                </a:solidFill>
                <a:latin typeface="TimesNewRoman"/>
              </a:rPr>
              <a:t> </a:t>
            </a:r>
            <a:r>
              <a:rPr lang="tr-TR" sz="1600" b="1" dirty="0" err="1" smtClean="0">
                <a:solidFill>
                  <a:srgbClr val="0070C0"/>
                </a:solidFill>
                <a:latin typeface="TimesNewRoman"/>
              </a:rPr>
              <a:t>Toplulukar</a:t>
            </a:r>
            <a:r>
              <a:rPr lang="tr-TR" sz="1600" b="1" dirty="0" smtClean="0">
                <a:solidFill>
                  <a:srgbClr val="0070C0"/>
                </a:solidFill>
                <a:latin typeface="TimesNewRoman"/>
              </a:rPr>
              <a:t>  </a:t>
            </a:r>
            <a:r>
              <a:rPr lang="tr-TR" sz="1600" dirty="0">
                <a:solidFill>
                  <a:prstClr val="black"/>
                </a:solidFill>
                <a:latin typeface="TimesNewRoman"/>
              </a:rPr>
              <a:t>s</a:t>
            </a:r>
            <a:r>
              <a:rPr lang="tr-TR" sz="1600" dirty="0" smtClean="0">
                <a:solidFill>
                  <a:prstClr val="black"/>
                </a:solidFill>
                <a:latin typeface="TimesNewRoman"/>
              </a:rPr>
              <a:t>adece </a:t>
            </a:r>
            <a:r>
              <a:rPr lang="tr-TR" sz="1600" dirty="0">
                <a:solidFill>
                  <a:prstClr val="black"/>
                </a:solidFill>
                <a:latin typeface="TimesNewRoman"/>
              </a:rPr>
              <a:t>üretilen ve kendilerine sunulan değerleri tüketen bir yapı değil, </a:t>
            </a:r>
            <a:r>
              <a:rPr lang="tr-TR" sz="1600" b="1" dirty="0">
                <a:solidFill>
                  <a:prstClr val="black"/>
                </a:solidFill>
                <a:latin typeface="TimesNewRoman"/>
              </a:rPr>
              <a:t>kendileri üreten ve kendi ürettiklerini tüketirken geliştiren ve </a:t>
            </a:r>
            <a:r>
              <a:rPr lang="tr-TR" sz="1600" b="1" dirty="0" smtClean="0">
                <a:solidFill>
                  <a:prstClr val="black"/>
                </a:solidFill>
                <a:latin typeface="TimesNewRoman"/>
              </a:rPr>
              <a:t>değeri yaratan </a:t>
            </a:r>
            <a:r>
              <a:rPr lang="tr-TR" sz="1600" b="1" dirty="0">
                <a:solidFill>
                  <a:prstClr val="black"/>
                </a:solidFill>
                <a:latin typeface="TimesNewRoman"/>
              </a:rPr>
              <a:t>pazarlama aktörleri haline gelmişlerdir. </a:t>
            </a:r>
            <a:endParaRPr lang="tr-TR" sz="1600" b="1" dirty="0" smtClean="0">
              <a:solidFill>
                <a:prstClr val="black"/>
              </a:solidFill>
              <a:latin typeface="TimesNewRoman"/>
            </a:endParaRPr>
          </a:p>
          <a:p>
            <a:pPr lvl="0">
              <a:buClr>
                <a:srgbClr val="0BD0D9"/>
              </a:buClr>
            </a:pPr>
            <a:r>
              <a:rPr lang="tr-TR" sz="1600" b="1" smtClean="0">
                <a:solidFill>
                  <a:srgbClr val="00B0F0"/>
                </a:solidFill>
                <a:latin typeface="TimesNewRoman"/>
              </a:rPr>
              <a:t>Memnuniyet  Anketleri</a:t>
            </a:r>
            <a:r>
              <a:rPr lang="tr-TR" sz="1600" b="1" dirty="0" smtClean="0">
                <a:solidFill>
                  <a:srgbClr val="00B0F0"/>
                </a:solidFill>
                <a:latin typeface="TimesNewRoman"/>
              </a:rPr>
              <a:t>*</a:t>
            </a:r>
          </a:p>
          <a:p>
            <a:pPr lvl="0">
              <a:buClr>
                <a:srgbClr val="0BD0D9"/>
              </a:buClr>
            </a:pPr>
            <a:endParaRPr lang="tr-TR" sz="1600" dirty="0" smtClean="0">
              <a:solidFill>
                <a:prstClr val="black"/>
              </a:solidFill>
              <a:latin typeface="TimesNewRoman"/>
            </a:endParaRPr>
          </a:p>
          <a:p>
            <a:pPr marL="0" lvl="0" indent="0">
              <a:buClr>
                <a:srgbClr val="0BD0D9"/>
              </a:buClr>
              <a:buNone/>
            </a:pPr>
            <a:endParaRPr lang="tr-TR" sz="1800" dirty="0">
              <a:solidFill>
                <a:prstClr val="black"/>
              </a:solidFill>
              <a:latin typeface="TimesNewRoman"/>
            </a:endParaRPr>
          </a:p>
          <a:p>
            <a:pPr lvl="0">
              <a:buClr>
                <a:srgbClr val="0BD0D9"/>
              </a:buClr>
            </a:pPr>
            <a:endParaRPr lang="tr-TR" sz="1800" dirty="0">
              <a:solidFill>
                <a:prstClr val="black"/>
              </a:solidFill>
              <a:latin typeface="TimesNewRoman"/>
            </a:endParaRPr>
          </a:p>
          <a:p>
            <a:endParaRPr lang="tr-TR" sz="1800" dirty="0">
              <a:latin typeface="TimesNewRoman"/>
            </a:endParaRPr>
          </a:p>
        </p:txBody>
      </p:sp>
    </p:spTree>
    <p:extLst>
      <p:ext uri="{BB962C8B-B14F-4D97-AF65-F5344CB8AC3E}">
        <p14:creationId xmlns:p14="http://schemas.microsoft.com/office/powerpoint/2010/main" val="3870456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48680"/>
            <a:ext cx="8229600" cy="864096"/>
          </a:xfrm>
        </p:spPr>
        <p:txBody>
          <a:bodyPr>
            <a:noAutofit/>
          </a:bodyPr>
          <a:lstStyle/>
          <a:p>
            <a:pPr marL="274320" lvl="0" indent="-274320" algn="ctr">
              <a:spcBef>
                <a:spcPct val="20000"/>
              </a:spcBef>
            </a:pPr>
            <a:r>
              <a:rPr lang="tr-TR" sz="2400" b="1" dirty="0" err="1" smtClean="0">
                <a:solidFill>
                  <a:srgbClr val="002060"/>
                </a:solidFill>
              </a:rPr>
              <a:t>Postmodern</a:t>
            </a:r>
            <a:r>
              <a:rPr lang="tr-TR" sz="2400" b="1" dirty="0" smtClean="0">
                <a:solidFill>
                  <a:srgbClr val="002060"/>
                </a:solidFill>
              </a:rPr>
              <a:t> İnsan</a:t>
            </a:r>
            <a:r>
              <a:rPr lang="tr-TR" sz="2400" b="1" dirty="0">
                <a:solidFill>
                  <a:prstClr val="black"/>
                </a:solidFill>
                <a:latin typeface="Constantia"/>
                <a:ea typeface="Calibri"/>
                <a:cs typeface="Times New Roman"/>
              </a:rPr>
              <a:t/>
            </a:r>
            <a:br>
              <a:rPr lang="tr-TR" sz="2400" b="1" dirty="0">
                <a:solidFill>
                  <a:prstClr val="black"/>
                </a:solidFill>
                <a:latin typeface="Constantia"/>
                <a:ea typeface="Calibri"/>
                <a:cs typeface="Times New Roman"/>
              </a:rPr>
            </a:br>
            <a:r>
              <a:rPr lang="tr-TR" sz="2400" b="1" dirty="0">
                <a:solidFill>
                  <a:srgbClr val="C00000"/>
                </a:solidFill>
                <a:latin typeface="Constantia"/>
                <a:ea typeface="Calibri"/>
                <a:cs typeface="Times New Roman"/>
              </a:rPr>
              <a:t>'Kendin ol’</a:t>
            </a:r>
            <a:br>
              <a:rPr lang="tr-TR" sz="2400" b="1" dirty="0">
                <a:solidFill>
                  <a:srgbClr val="C00000"/>
                </a:solidFill>
                <a:latin typeface="Constantia"/>
                <a:ea typeface="Calibri"/>
                <a:cs typeface="Times New Roman"/>
              </a:rPr>
            </a:br>
            <a:endParaRPr lang="tr-TR" sz="2400" b="1" dirty="0">
              <a:solidFill>
                <a:srgbClr val="C00000"/>
              </a:solidFill>
            </a:endParaRPr>
          </a:p>
        </p:txBody>
      </p:sp>
      <p:sp>
        <p:nvSpPr>
          <p:cNvPr id="3" name="İçerik Yer Tutucusu 2"/>
          <p:cNvSpPr>
            <a:spLocks noGrp="1"/>
          </p:cNvSpPr>
          <p:nvPr>
            <p:ph sz="half" idx="1"/>
          </p:nvPr>
        </p:nvSpPr>
        <p:spPr>
          <a:xfrm>
            <a:off x="251520" y="1340768"/>
            <a:ext cx="3240360" cy="5014157"/>
          </a:xfrm>
        </p:spPr>
        <p:txBody>
          <a:bodyPr>
            <a:normAutofit fontScale="62500" lnSpcReduction="20000"/>
          </a:bodyPr>
          <a:lstStyle/>
          <a:p>
            <a:pPr lvl="0"/>
            <a:r>
              <a:rPr lang="tr-TR" b="1" dirty="0" smtClean="0">
                <a:solidFill>
                  <a:srgbClr val="0070C0"/>
                </a:solidFill>
                <a:latin typeface="TimesNewRoman"/>
                <a:ea typeface="Calibri"/>
                <a:cs typeface="Times New Roman"/>
              </a:rPr>
              <a:t>« </a:t>
            </a:r>
            <a:r>
              <a:rPr lang="tr-TR" b="1" dirty="0" err="1" smtClean="0">
                <a:solidFill>
                  <a:srgbClr val="0070C0"/>
                </a:solidFill>
                <a:latin typeface="TimesNewRoman"/>
                <a:ea typeface="Calibri"/>
                <a:cs typeface="Times New Roman"/>
              </a:rPr>
              <a:t>izm</a:t>
            </a:r>
            <a:r>
              <a:rPr lang="tr-TR" b="1" dirty="0" smtClean="0">
                <a:solidFill>
                  <a:srgbClr val="0070C0"/>
                </a:solidFill>
                <a:latin typeface="TimesNewRoman"/>
                <a:ea typeface="Calibri"/>
                <a:cs typeface="Times New Roman"/>
              </a:rPr>
              <a:t>» </a:t>
            </a:r>
            <a:r>
              <a:rPr lang="tr-TR" dirty="0" err="1" smtClean="0">
                <a:solidFill>
                  <a:srgbClr val="0070C0"/>
                </a:solidFill>
                <a:latin typeface="TimesNewRoman"/>
                <a:ea typeface="Calibri"/>
                <a:cs typeface="Times New Roman"/>
              </a:rPr>
              <a:t>lere</a:t>
            </a:r>
            <a:r>
              <a:rPr lang="tr-TR" dirty="0">
                <a:solidFill>
                  <a:srgbClr val="0070C0"/>
                </a:solidFill>
                <a:latin typeface="TimesNewRoman"/>
                <a:ea typeface="Calibri"/>
                <a:cs typeface="Times New Roman"/>
              </a:rPr>
              <a:t>, insanî, sosyal ve geleneksel değerlere bağlılık ve sadakat yerine </a:t>
            </a:r>
            <a:r>
              <a:rPr lang="tr-TR" b="1" dirty="0">
                <a:solidFill>
                  <a:prstClr val="black"/>
                </a:solidFill>
                <a:latin typeface="TimesNewRoman"/>
                <a:ea typeface="Calibri"/>
                <a:cs typeface="Times New Roman"/>
              </a:rPr>
              <a:t>hür olmayı ister</a:t>
            </a:r>
            <a:r>
              <a:rPr lang="tr-TR" b="1" dirty="0" smtClean="0">
                <a:solidFill>
                  <a:prstClr val="black"/>
                </a:solidFill>
                <a:latin typeface="TimesNewRoman"/>
                <a:ea typeface="Calibri"/>
                <a:cs typeface="Times New Roman"/>
              </a:rPr>
              <a:t>.</a:t>
            </a:r>
          </a:p>
          <a:p>
            <a:pPr lvl="0"/>
            <a:endParaRPr lang="tr-TR" b="1" dirty="0" smtClean="0">
              <a:solidFill>
                <a:prstClr val="black"/>
              </a:solidFill>
              <a:latin typeface="TimesNewRoman"/>
              <a:ea typeface="Calibri"/>
              <a:cs typeface="Times New Roman"/>
            </a:endParaRPr>
          </a:p>
          <a:p>
            <a:pPr marL="0" lvl="0" indent="0">
              <a:buNone/>
            </a:pPr>
            <a:endParaRPr lang="tr-TR" b="1" dirty="0" smtClean="0">
              <a:solidFill>
                <a:prstClr val="black"/>
              </a:solidFill>
              <a:latin typeface="TimesNewRoman"/>
              <a:ea typeface="Calibri"/>
              <a:cs typeface="Times New Roman"/>
            </a:endParaRPr>
          </a:p>
          <a:p>
            <a:pPr marL="0" lvl="0" indent="0">
              <a:buNone/>
            </a:pPr>
            <a:endParaRPr lang="tr-TR" b="1" dirty="0">
              <a:solidFill>
                <a:prstClr val="black"/>
              </a:solidFill>
              <a:latin typeface="TimesNewRoman"/>
              <a:ea typeface="Calibri"/>
              <a:cs typeface="Times New Roman"/>
            </a:endParaRPr>
          </a:p>
          <a:p>
            <a:pPr marL="0" lvl="0" indent="0">
              <a:buClr>
                <a:srgbClr val="0BD0D9"/>
              </a:buClr>
              <a:buNone/>
            </a:pPr>
            <a:r>
              <a:rPr lang="tr-TR" sz="2900" b="1" dirty="0" smtClean="0">
                <a:solidFill>
                  <a:srgbClr val="0070C0"/>
                </a:solidFill>
                <a:latin typeface="TimesNewRoman"/>
                <a:ea typeface="Calibri"/>
                <a:cs typeface="Times New Roman"/>
              </a:rPr>
              <a:t>HÜR </a:t>
            </a:r>
            <a:r>
              <a:rPr lang="tr-TR" sz="2900" b="1" dirty="0">
                <a:solidFill>
                  <a:srgbClr val="0070C0"/>
                </a:solidFill>
                <a:latin typeface="TimesNewRoman"/>
                <a:ea typeface="Calibri"/>
                <a:cs typeface="Times New Roman"/>
              </a:rPr>
              <a:t>OLMANIN EN BÜYÜK </a:t>
            </a:r>
            <a:r>
              <a:rPr lang="tr-TR" sz="2900" b="1" dirty="0" smtClean="0">
                <a:solidFill>
                  <a:srgbClr val="0070C0"/>
                </a:solidFill>
                <a:latin typeface="TimesNewRoman"/>
                <a:ea typeface="Calibri"/>
                <a:cs typeface="Times New Roman"/>
              </a:rPr>
              <a:t>  ARACI </a:t>
            </a:r>
            <a:r>
              <a:rPr lang="tr-TR" sz="2900" b="1" dirty="0">
                <a:solidFill>
                  <a:srgbClr val="0070C0"/>
                </a:solidFill>
                <a:latin typeface="TimesNewRoman"/>
                <a:ea typeface="Calibri"/>
                <a:cs typeface="Times New Roman"/>
              </a:rPr>
              <a:t>İNTERNETTİR</a:t>
            </a:r>
            <a:r>
              <a:rPr lang="tr-TR" sz="2900" b="1" dirty="0" smtClean="0">
                <a:solidFill>
                  <a:srgbClr val="0070C0"/>
                </a:solidFill>
                <a:latin typeface="TimesNewRoman"/>
                <a:ea typeface="Calibri"/>
                <a:cs typeface="Times New Roman"/>
              </a:rPr>
              <a:t>.</a:t>
            </a:r>
            <a:r>
              <a:rPr lang="tr-TR" sz="2900" dirty="0">
                <a:solidFill>
                  <a:srgbClr val="0070C0"/>
                </a:solidFill>
                <a:latin typeface="TimesNewRoman"/>
                <a:ea typeface="Calibri"/>
                <a:cs typeface="Times New Roman"/>
              </a:rPr>
              <a:t> </a:t>
            </a:r>
            <a:endParaRPr lang="tr-TR" sz="2900" dirty="0" smtClean="0">
              <a:solidFill>
                <a:srgbClr val="0070C0"/>
              </a:solidFill>
              <a:latin typeface="TimesNewRoman"/>
              <a:ea typeface="Calibri"/>
              <a:cs typeface="Times New Roman"/>
            </a:endParaRPr>
          </a:p>
          <a:p>
            <a:pPr lvl="0">
              <a:buClr>
                <a:srgbClr val="0BD0D9"/>
              </a:buClr>
            </a:pPr>
            <a:endParaRPr lang="tr-TR" sz="2200" dirty="0">
              <a:solidFill>
                <a:srgbClr val="0070C0"/>
              </a:solidFill>
              <a:latin typeface="TimesNewRoman"/>
              <a:ea typeface="Calibri"/>
              <a:cs typeface="Times New Roman"/>
            </a:endParaRPr>
          </a:p>
          <a:p>
            <a:pPr lvl="0">
              <a:buClr>
                <a:srgbClr val="0BD0D9"/>
              </a:buClr>
            </a:pPr>
            <a:endParaRPr lang="tr-TR" sz="2200" dirty="0" smtClean="0">
              <a:solidFill>
                <a:prstClr val="black"/>
              </a:solidFill>
              <a:latin typeface="TimesNewRoman"/>
              <a:ea typeface="Calibri"/>
              <a:cs typeface="Times New Roman"/>
            </a:endParaRPr>
          </a:p>
          <a:p>
            <a:pPr lvl="0">
              <a:buClr>
                <a:srgbClr val="0BD0D9"/>
              </a:buClr>
            </a:pPr>
            <a:endParaRPr lang="tr-TR" sz="2200" dirty="0">
              <a:solidFill>
                <a:prstClr val="black"/>
              </a:solidFill>
              <a:latin typeface="TimesNewRoman"/>
              <a:ea typeface="Calibri"/>
              <a:cs typeface="Times New Roman"/>
            </a:endParaRPr>
          </a:p>
          <a:p>
            <a:pPr marL="0" lvl="0" indent="0">
              <a:buClr>
                <a:srgbClr val="0BD0D9"/>
              </a:buClr>
              <a:buNone/>
            </a:pPr>
            <a:endParaRPr lang="tr-TR" sz="2200" dirty="0" smtClean="0">
              <a:solidFill>
                <a:prstClr val="black"/>
              </a:solidFill>
              <a:latin typeface="TimesNewRoman"/>
              <a:ea typeface="Calibri"/>
              <a:cs typeface="Times New Roman"/>
            </a:endParaRPr>
          </a:p>
          <a:p>
            <a:pPr lvl="0">
              <a:buClr>
                <a:srgbClr val="0BD0D9"/>
              </a:buClr>
            </a:pPr>
            <a:r>
              <a:rPr lang="tr-TR" sz="3200" b="1" dirty="0" smtClean="0">
                <a:solidFill>
                  <a:prstClr val="black"/>
                </a:solidFill>
                <a:latin typeface="TimesNewRoman"/>
                <a:ea typeface="Calibri"/>
                <a:cs typeface="Times New Roman"/>
              </a:rPr>
              <a:t>Rahat </a:t>
            </a:r>
            <a:r>
              <a:rPr lang="tr-TR" sz="3200" b="1" dirty="0">
                <a:solidFill>
                  <a:prstClr val="black"/>
                </a:solidFill>
                <a:latin typeface="TimesNewRoman"/>
                <a:ea typeface="Calibri"/>
                <a:cs typeface="Times New Roman"/>
              </a:rPr>
              <a:t>ve esnektir. </a:t>
            </a:r>
          </a:p>
          <a:p>
            <a:pPr marL="0" lvl="0" indent="0">
              <a:buNone/>
            </a:pPr>
            <a:endParaRPr lang="tr-TR" b="1" dirty="0" smtClean="0">
              <a:solidFill>
                <a:prstClr val="black"/>
              </a:solidFill>
              <a:latin typeface="TimesNewRoman"/>
              <a:ea typeface="Calibri"/>
              <a:cs typeface="Times New Roman"/>
            </a:endParaRPr>
          </a:p>
          <a:p>
            <a:pPr marL="0" lvl="0" indent="0">
              <a:buNone/>
            </a:pPr>
            <a:endParaRPr lang="tr-TR" b="1" dirty="0">
              <a:solidFill>
                <a:prstClr val="black"/>
              </a:solidFill>
              <a:latin typeface="TimesNewRoman"/>
              <a:ea typeface="Calibri"/>
              <a:cs typeface="Times New Roman"/>
            </a:endParaRPr>
          </a:p>
          <a:p>
            <a:pPr marL="0" lvl="0" indent="0">
              <a:buNone/>
            </a:pPr>
            <a:endParaRPr lang="tr-TR" dirty="0" smtClean="0">
              <a:solidFill>
                <a:prstClr val="black"/>
              </a:solidFill>
              <a:latin typeface="TimesNewRoman"/>
              <a:ea typeface="Calibri"/>
              <a:cs typeface="Times New Roman"/>
            </a:endParaRPr>
          </a:p>
          <a:p>
            <a:pPr marL="0" lvl="0" indent="0">
              <a:buNone/>
            </a:pPr>
            <a:endParaRPr lang="tr-TR" dirty="0">
              <a:solidFill>
                <a:prstClr val="black"/>
              </a:solidFill>
              <a:latin typeface="TimesNewRoman"/>
              <a:ea typeface="Calibri"/>
              <a:cs typeface="Times New Roman"/>
            </a:endParaRPr>
          </a:p>
          <a:p>
            <a:endParaRPr lang="tr-TR" dirty="0"/>
          </a:p>
        </p:txBody>
      </p:sp>
      <p:sp>
        <p:nvSpPr>
          <p:cNvPr id="4" name="İçerik Yer Tutucusu 3"/>
          <p:cNvSpPr>
            <a:spLocks noGrp="1"/>
          </p:cNvSpPr>
          <p:nvPr>
            <p:ph sz="half" idx="2"/>
          </p:nvPr>
        </p:nvSpPr>
        <p:spPr>
          <a:xfrm>
            <a:off x="3347864" y="1196752"/>
            <a:ext cx="5544616" cy="5472608"/>
          </a:xfrm>
        </p:spPr>
        <p:txBody>
          <a:bodyPr>
            <a:normAutofit fontScale="62500" lnSpcReduction="20000"/>
          </a:bodyPr>
          <a:lstStyle/>
          <a:p>
            <a:pPr lvl="0"/>
            <a:r>
              <a:rPr lang="tr-TR" dirty="0" smtClean="0">
                <a:solidFill>
                  <a:prstClr val="black"/>
                </a:solidFill>
                <a:latin typeface="TimesNewRoman"/>
                <a:ea typeface="Calibri"/>
                <a:cs typeface="Times New Roman"/>
              </a:rPr>
              <a:t>Duygu ve hislerine yöneliktir.</a:t>
            </a:r>
          </a:p>
          <a:p>
            <a:pPr lvl="0"/>
            <a:endParaRPr lang="tr-TR" dirty="0" smtClean="0">
              <a:solidFill>
                <a:prstClr val="black"/>
              </a:solidFill>
              <a:latin typeface="TimesNewRoman"/>
              <a:ea typeface="Calibri"/>
              <a:cs typeface="Times New Roman"/>
            </a:endParaRPr>
          </a:p>
          <a:p>
            <a:pPr lvl="0"/>
            <a:r>
              <a:rPr lang="tr-TR" dirty="0" smtClean="0">
                <a:solidFill>
                  <a:prstClr val="black"/>
                </a:solidFill>
                <a:latin typeface="TimesNewRoman"/>
                <a:ea typeface="Calibri"/>
                <a:cs typeface="Times New Roman"/>
              </a:rPr>
              <a:t>Aktif bir insandır </a:t>
            </a:r>
          </a:p>
          <a:p>
            <a:pPr lvl="0"/>
            <a:endParaRPr lang="tr-TR" dirty="0" smtClean="0">
              <a:solidFill>
                <a:prstClr val="black"/>
              </a:solidFill>
              <a:latin typeface="TimesNewRoman"/>
              <a:ea typeface="Calibri"/>
              <a:cs typeface="Times New Roman"/>
            </a:endParaRPr>
          </a:p>
          <a:p>
            <a:pPr lvl="0"/>
            <a:r>
              <a:rPr lang="tr-TR" dirty="0">
                <a:solidFill>
                  <a:prstClr val="black"/>
                </a:solidFill>
                <a:latin typeface="TimesNewRoman"/>
                <a:ea typeface="Calibri"/>
                <a:cs typeface="Times New Roman"/>
              </a:rPr>
              <a:t>K</a:t>
            </a:r>
            <a:r>
              <a:rPr lang="tr-TR" dirty="0" smtClean="0">
                <a:solidFill>
                  <a:prstClr val="black"/>
                </a:solidFill>
                <a:latin typeface="TimesNewRoman"/>
                <a:ea typeface="Calibri"/>
                <a:cs typeface="Times New Roman"/>
              </a:rPr>
              <a:t>endi kişisel yolunu izler.</a:t>
            </a:r>
          </a:p>
          <a:p>
            <a:pPr lvl="0"/>
            <a:endParaRPr lang="tr-TR" dirty="0" smtClean="0">
              <a:solidFill>
                <a:prstClr val="black"/>
              </a:solidFill>
              <a:latin typeface="TimesNewRoman"/>
              <a:ea typeface="Calibri"/>
              <a:cs typeface="Times New Roman"/>
            </a:endParaRPr>
          </a:p>
          <a:p>
            <a:pPr lvl="0"/>
            <a:r>
              <a:rPr lang="tr-TR" b="1" dirty="0" smtClean="0">
                <a:solidFill>
                  <a:prstClr val="black"/>
                </a:solidFill>
                <a:latin typeface="TimesNewRoman"/>
                <a:ea typeface="Calibri"/>
                <a:cs typeface="Times New Roman"/>
              </a:rPr>
              <a:t>«Gerçek iddiasında « </a:t>
            </a:r>
            <a:r>
              <a:rPr lang="tr-TR" dirty="0" smtClean="0">
                <a:solidFill>
                  <a:prstClr val="black"/>
                </a:solidFill>
                <a:latin typeface="TimesNewRoman"/>
                <a:ea typeface="Calibri"/>
                <a:cs typeface="Times New Roman"/>
              </a:rPr>
              <a:t>bulunmaz, </a:t>
            </a:r>
          </a:p>
          <a:p>
            <a:pPr lvl="0"/>
            <a:endParaRPr lang="tr-TR" dirty="0" smtClean="0">
              <a:solidFill>
                <a:prstClr val="black"/>
              </a:solidFill>
              <a:latin typeface="TimesNewRoman"/>
              <a:ea typeface="Calibri"/>
              <a:cs typeface="Times New Roman"/>
            </a:endParaRPr>
          </a:p>
          <a:p>
            <a:pPr lvl="0"/>
            <a:r>
              <a:rPr lang="tr-TR" b="1" dirty="0">
                <a:solidFill>
                  <a:prstClr val="black"/>
                </a:solidFill>
                <a:latin typeface="TimesNewRoman"/>
                <a:ea typeface="Calibri"/>
                <a:cs typeface="Times New Roman"/>
              </a:rPr>
              <a:t>G</a:t>
            </a:r>
            <a:r>
              <a:rPr lang="tr-TR" b="1" dirty="0" smtClean="0">
                <a:solidFill>
                  <a:prstClr val="black"/>
                </a:solidFill>
                <a:latin typeface="TimesNewRoman"/>
                <a:ea typeface="Calibri"/>
                <a:cs typeface="Times New Roman"/>
              </a:rPr>
              <a:t>eçici olanı tercih eder. </a:t>
            </a:r>
          </a:p>
          <a:p>
            <a:pPr lvl="0"/>
            <a:endParaRPr lang="tr-TR" b="1" dirty="0" smtClean="0">
              <a:solidFill>
                <a:prstClr val="black"/>
              </a:solidFill>
              <a:latin typeface="TimesNewRoman"/>
              <a:ea typeface="Calibri"/>
              <a:cs typeface="Times New Roman"/>
            </a:endParaRPr>
          </a:p>
          <a:p>
            <a:pPr lvl="0"/>
            <a:r>
              <a:rPr lang="tr-TR" b="1" dirty="0" smtClean="0">
                <a:solidFill>
                  <a:srgbClr val="00B0F0"/>
                </a:solidFill>
                <a:latin typeface="TimesNewRoman"/>
                <a:ea typeface="Calibri"/>
                <a:cs typeface="Times New Roman"/>
              </a:rPr>
              <a:t>«izin ver yaşayalım» </a:t>
            </a:r>
            <a:r>
              <a:rPr lang="tr-TR" dirty="0" smtClean="0">
                <a:solidFill>
                  <a:prstClr val="black"/>
                </a:solidFill>
                <a:latin typeface="TimesNewRoman"/>
                <a:ea typeface="Calibri"/>
                <a:cs typeface="Times New Roman"/>
              </a:rPr>
              <a:t>tavrındadır. </a:t>
            </a:r>
          </a:p>
          <a:p>
            <a:pPr lvl="0"/>
            <a:endParaRPr lang="tr-TR" dirty="0" smtClean="0">
              <a:solidFill>
                <a:prstClr val="black"/>
              </a:solidFill>
              <a:latin typeface="TimesNewRoman"/>
              <a:ea typeface="Calibri"/>
              <a:cs typeface="Times New Roman"/>
            </a:endParaRPr>
          </a:p>
          <a:p>
            <a:pPr lvl="0"/>
            <a:r>
              <a:rPr lang="tr-TR" dirty="0" smtClean="0">
                <a:solidFill>
                  <a:prstClr val="black"/>
                </a:solidFill>
                <a:latin typeface="TimesNewRoman"/>
                <a:ea typeface="Calibri"/>
                <a:cs typeface="Times New Roman"/>
              </a:rPr>
              <a:t>Gelenek ve eskiyle barışıktır. </a:t>
            </a:r>
          </a:p>
          <a:p>
            <a:pPr lvl="0"/>
            <a:endParaRPr lang="tr-TR" dirty="0" smtClean="0">
              <a:solidFill>
                <a:prstClr val="black"/>
              </a:solidFill>
              <a:latin typeface="TimesNewRoman"/>
              <a:ea typeface="Calibri"/>
              <a:cs typeface="Times New Roman"/>
            </a:endParaRPr>
          </a:p>
          <a:p>
            <a:pPr lvl="0"/>
            <a:r>
              <a:rPr lang="tr-TR" dirty="0" smtClean="0">
                <a:solidFill>
                  <a:prstClr val="black"/>
                </a:solidFill>
                <a:latin typeface="TimesNewRoman"/>
                <a:ea typeface="Calibri"/>
                <a:cs typeface="Times New Roman"/>
              </a:rPr>
              <a:t>Egzotik, kutsal ve nadir olana olumlu bakar. </a:t>
            </a:r>
          </a:p>
          <a:p>
            <a:pPr lvl="0"/>
            <a:endParaRPr lang="tr-TR" dirty="0" smtClean="0">
              <a:solidFill>
                <a:prstClr val="black"/>
              </a:solidFill>
              <a:latin typeface="TimesNewRoman"/>
              <a:ea typeface="Calibri"/>
              <a:cs typeface="Times New Roman"/>
            </a:endParaRPr>
          </a:p>
          <a:p>
            <a:pPr lvl="0"/>
            <a:r>
              <a:rPr lang="tr-TR" dirty="0" smtClean="0">
                <a:solidFill>
                  <a:prstClr val="black"/>
                </a:solidFill>
                <a:latin typeface="TimesNewRoman"/>
                <a:ea typeface="Calibri"/>
                <a:cs typeface="Times New Roman"/>
              </a:rPr>
              <a:t>Kendi yaşamıyla ilgilidir.</a:t>
            </a:r>
          </a:p>
          <a:p>
            <a:pPr lvl="0"/>
            <a:endParaRPr lang="tr-TR" dirty="0" smtClean="0">
              <a:solidFill>
                <a:prstClr val="black"/>
              </a:solidFill>
              <a:latin typeface="TimesNewRoman"/>
              <a:ea typeface="Calibri"/>
              <a:cs typeface="Times New Roman"/>
            </a:endParaRPr>
          </a:p>
          <a:p>
            <a:pPr lvl="0"/>
            <a:r>
              <a:rPr lang="tr-TR" dirty="0" smtClean="0">
                <a:solidFill>
                  <a:prstClr val="black"/>
                </a:solidFill>
                <a:latin typeface="TimesNewRoman"/>
                <a:ea typeface="Calibri"/>
                <a:cs typeface="Times New Roman"/>
              </a:rPr>
              <a:t>Evlilik, aile, kilise ve ulus gibi eski sadakat ve modern bağlılıklar a önem vermez</a:t>
            </a:r>
          </a:p>
          <a:p>
            <a:pPr lvl="0"/>
            <a:endParaRPr lang="tr-TR" dirty="0" smtClean="0">
              <a:solidFill>
                <a:prstClr val="black"/>
              </a:solidFill>
              <a:latin typeface="TimesNewRoman"/>
              <a:ea typeface="Calibri"/>
              <a:cs typeface="Times New Roman"/>
            </a:endParaRPr>
          </a:p>
          <a:p>
            <a:pPr lvl="0">
              <a:buClr>
                <a:srgbClr val="0BD0D9"/>
              </a:buClr>
            </a:pPr>
            <a:r>
              <a:rPr lang="tr-TR" b="1" dirty="0" smtClean="0">
                <a:solidFill>
                  <a:srgbClr val="0070C0"/>
                </a:solidFill>
                <a:latin typeface="TimesNewRoman"/>
                <a:ea typeface="Calibri"/>
                <a:cs typeface="Times New Roman"/>
              </a:rPr>
              <a:t>Tek bir referans noktasına sahip olmayan bir kişidir*</a:t>
            </a:r>
          </a:p>
          <a:p>
            <a:pPr marL="0" lvl="0" indent="0">
              <a:buClr>
                <a:srgbClr val="0BD0D9"/>
              </a:buClr>
              <a:buNone/>
            </a:pPr>
            <a:endParaRPr lang="tr-TR" b="1" dirty="0" smtClean="0">
              <a:solidFill>
                <a:srgbClr val="0070C0"/>
              </a:solidFill>
              <a:latin typeface="TimesNewRoman"/>
              <a:ea typeface="Calibri"/>
              <a:cs typeface="Times New Roman"/>
            </a:endParaRPr>
          </a:p>
          <a:p>
            <a:pPr lvl="0"/>
            <a:endParaRPr lang="tr-TR" sz="2000" b="1" dirty="0" smtClean="0">
              <a:solidFill>
                <a:srgbClr val="0070C0"/>
              </a:solidFill>
              <a:latin typeface="TimesNewRoman"/>
            </a:endParaRPr>
          </a:p>
          <a:p>
            <a:endParaRPr lang="tr-TR" dirty="0">
              <a:latin typeface="TimesNewRoman"/>
            </a:endParaRPr>
          </a:p>
        </p:txBody>
      </p:sp>
    </p:spTree>
    <p:extLst>
      <p:ext uri="{BB962C8B-B14F-4D97-AF65-F5344CB8AC3E}">
        <p14:creationId xmlns:p14="http://schemas.microsoft.com/office/powerpoint/2010/main" val="13078065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1008112"/>
          </a:xfrm>
        </p:spPr>
        <p:txBody>
          <a:bodyPr>
            <a:normAutofit fontScale="90000"/>
          </a:bodyPr>
          <a:lstStyle/>
          <a:p>
            <a:pPr algn="ctr"/>
            <a:r>
              <a:rPr lang="tr-TR" sz="3600" b="1" dirty="0" err="1" smtClean="0"/>
              <a:t>Postmodern</a:t>
            </a:r>
            <a:r>
              <a:rPr lang="tr-TR" sz="3600" b="1" dirty="0" smtClean="0"/>
              <a:t> insan </a:t>
            </a:r>
            <a:r>
              <a:rPr lang="tr-TR" sz="2800" b="1" dirty="0" smtClean="0"/>
              <a:t/>
            </a:r>
            <a:br>
              <a:rPr lang="tr-TR" sz="2800" b="1" dirty="0" smtClean="0"/>
            </a:br>
            <a:r>
              <a:rPr lang="tr-TR" sz="2000" b="1" dirty="0" smtClean="0">
                <a:solidFill>
                  <a:srgbClr val="C00000"/>
                </a:solidFill>
              </a:rPr>
              <a:t>Bir kişilik yaygınlaşıyorsa bu onun kışkırtıcı bir çekiciliğe sahip olduğu anlamına gelir</a:t>
            </a:r>
            <a:endParaRPr lang="tr-TR" sz="2000" b="1" dirty="0">
              <a:solidFill>
                <a:srgbClr val="C00000"/>
              </a:solidFill>
            </a:endParaRPr>
          </a:p>
        </p:txBody>
      </p:sp>
      <p:sp>
        <p:nvSpPr>
          <p:cNvPr id="3" name="2 İçerik Yer Tutucusu"/>
          <p:cNvSpPr>
            <a:spLocks noGrp="1"/>
          </p:cNvSpPr>
          <p:nvPr>
            <p:ph sz="half" idx="1"/>
          </p:nvPr>
        </p:nvSpPr>
        <p:spPr>
          <a:xfrm>
            <a:off x="179512" y="1556792"/>
            <a:ext cx="4316288" cy="4798133"/>
          </a:xfrm>
        </p:spPr>
        <p:txBody>
          <a:bodyPr>
            <a:normAutofit/>
          </a:bodyPr>
          <a:lstStyle/>
          <a:p>
            <a:r>
              <a:rPr lang="tr-TR" sz="2000" dirty="0" smtClean="0">
                <a:latin typeface="Times New Roman" pitchFamily="18" charset="0"/>
                <a:cs typeface="Times New Roman" pitchFamily="18" charset="0"/>
              </a:rPr>
              <a:t>Ben ben olduğum ölçüde benim =  </a:t>
            </a:r>
            <a:r>
              <a:rPr lang="tr-TR" sz="2000" b="1" dirty="0" smtClean="0">
                <a:solidFill>
                  <a:srgbClr val="0070C0"/>
                </a:solidFill>
                <a:latin typeface="Times New Roman" pitchFamily="18" charset="0"/>
                <a:cs typeface="Times New Roman" pitchFamily="18" charset="0"/>
              </a:rPr>
              <a:t>özgürlük ve özerklik talebi</a:t>
            </a:r>
          </a:p>
          <a:p>
            <a:r>
              <a:rPr lang="tr-TR" sz="2000" b="1" dirty="0" smtClean="0">
                <a:solidFill>
                  <a:srgbClr val="00B0F0"/>
                </a:solidFill>
                <a:latin typeface="Times New Roman" pitchFamily="18" charset="0"/>
                <a:cs typeface="Times New Roman" pitchFamily="18" charset="0"/>
              </a:rPr>
              <a:t>«yapma» «yapay»*</a:t>
            </a:r>
          </a:p>
          <a:p>
            <a:pPr marL="0" indent="0">
              <a:buNone/>
            </a:pPr>
            <a:endParaRPr lang="tr-TR" sz="2000" dirty="0" smtClean="0">
              <a:solidFill>
                <a:srgbClr val="00B0F0"/>
              </a:solidFill>
              <a:latin typeface="Times New Roman" pitchFamily="18" charset="0"/>
              <a:cs typeface="Times New Roman" pitchFamily="18" charset="0"/>
            </a:endParaRPr>
          </a:p>
          <a:p>
            <a:r>
              <a:rPr lang="tr-TR" sz="2000" dirty="0" smtClean="0">
                <a:latin typeface="Times New Roman" pitchFamily="18" charset="0"/>
                <a:cs typeface="Times New Roman" pitchFamily="18" charset="0"/>
              </a:rPr>
              <a:t>Bir grup içinde var olma isteği  = </a:t>
            </a:r>
            <a:r>
              <a:rPr lang="tr-TR" sz="2000" b="1" dirty="0" smtClean="0">
                <a:solidFill>
                  <a:srgbClr val="00B0F0"/>
                </a:solidFill>
                <a:latin typeface="Times New Roman" pitchFamily="18" charset="0"/>
                <a:cs typeface="Times New Roman" pitchFamily="18" charset="0"/>
              </a:rPr>
              <a:t>yamalı bohça*</a:t>
            </a:r>
          </a:p>
          <a:p>
            <a:endParaRPr lang="tr-TR" sz="2000" dirty="0" smtClean="0">
              <a:latin typeface="Times New Roman" pitchFamily="18" charset="0"/>
              <a:cs typeface="Times New Roman" pitchFamily="18" charset="0"/>
            </a:endParaRPr>
          </a:p>
          <a:p>
            <a:r>
              <a:rPr lang="tr-TR" sz="2000" b="1" dirty="0" smtClean="0">
                <a:solidFill>
                  <a:srgbClr val="0070C0"/>
                </a:solidFill>
                <a:latin typeface="Times New Roman" pitchFamily="18" charset="0"/>
                <a:cs typeface="Times New Roman" pitchFamily="18" charset="0"/>
              </a:rPr>
              <a:t>Ben ve biz </a:t>
            </a:r>
            <a:r>
              <a:rPr lang="tr-TR" sz="2000" b="1" dirty="0" smtClean="0">
                <a:latin typeface="Times New Roman" pitchFamily="18" charset="0"/>
                <a:cs typeface="Times New Roman" pitchFamily="18" charset="0"/>
              </a:rPr>
              <a:t>duygusu  beraberdir.</a:t>
            </a:r>
          </a:p>
          <a:p>
            <a:endParaRPr lang="tr-TR" sz="2000" dirty="0" smtClean="0">
              <a:latin typeface="Times New Roman" pitchFamily="18" charset="0"/>
              <a:cs typeface="Times New Roman" pitchFamily="18" charset="0"/>
            </a:endParaRPr>
          </a:p>
          <a:p>
            <a:pPr lvl="0">
              <a:buClr>
                <a:srgbClr val="0BD0D9"/>
              </a:buClr>
            </a:pPr>
            <a:r>
              <a:rPr lang="tr-TR" sz="2000" b="1" dirty="0" smtClean="0">
                <a:solidFill>
                  <a:srgbClr val="0070C0"/>
                </a:solidFill>
                <a:latin typeface="Times New Roman" pitchFamily="18" charset="0"/>
                <a:cs typeface="Times New Roman" pitchFamily="18" charset="0"/>
              </a:rPr>
              <a:t>Aktif  ve pasif  iki kişilik</a:t>
            </a:r>
          </a:p>
          <a:p>
            <a:pPr lvl="0">
              <a:buClr>
                <a:srgbClr val="0BD0D9"/>
              </a:buClr>
            </a:pPr>
            <a:endParaRPr lang="tr-TR" sz="2000" b="1" dirty="0">
              <a:solidFill>
                <a:prstClr val="black"/>
              </a:solidFill>
              <a:latin typeface="Times New Roman" pitchFamily="18" charset="0"/>
              <a:cs typeface="Times New Roman" pitchFamily="18" charset="0"/>
            </a:endParaRPr>
          </a:p>
          <a:p>
            <a:pPr lvl="0">
              <a:buClr>
                <a:srgbClr val="0BD0D9"/>
              </a:buClr>
            </a:pPr>
            <a:r>
              <a:rPr lang="tr-TR" sz="2000" b="1" dirty="0" smtClean="0">
                <a:solidFill>
                  <a:srgbClr val="0070C0"/>
                </a:solidFill>
                <a:latin typeface="Times New Roman" pitchFamily="18" charset="0"/>
                <a:cs typeface="Times New Roman" pitchFamily="18" charset="0"/>
              </a:rPr>
              <a:t>Bağlantıda olmak*</a:t>
            </a:r>
            <a:endParaRPr lang="tr-TR" sz="2000" b="1" dirty="0">
              <a:solidFill>
                <a:srgbClr val="0070C0"/>
              </a:solidFill>
              <a:latin typeface="Times New Roman" pitchFamily="18" charset="0"/>
              <a:cs typeface="Times New Roman" pitchFamily="18" charset="0"/>
            </a:endParaRPr>
          </a:p>
          <a:p>
            <a:endParaRPr lang="tr-TR" sz="2000" b="1" dirty="0">
              <a:latin typeface="Times New Roman" pitchFamily="18" charset="0"/>
              <a:cs typeface="Times New Roman" pitchFamily="18" charset="0"/>
            </a:endParaRPr>
          </a:p>
        </p:txBody>
      </p:sp>
      <p:sp>
        <p:nvSpPr>
          <p:cNvPr id="4" name="3 İçerik Yer Tutucusu"/>
          <p:cNvSpPr>
            <a:spLocks noGrp="1"/>
          </p:cNvSpPr>
          <p:nvPr>
            <p:ph sz="half" idx="2"/>
          </p:nvPr>
        </p:nvSpPr>
        <p:spPr>
          <a:xfrm>
            <a:off x="4211960" y="1700808"/>
            <a:ext cx="4752528" cy="4896544"/>
          </a:xfrm>
        </p:spPr>
        <p:txBody>
          <a:bodyPr>
            <a:noAutofit/>
          </a:bodyPr>
          <a:lstStyle/>
          <a:p>
            <a:pPr lvl="0">
              <a:buClr>
                <a:srgbClr val="0BD0D9"/>
              </a:buClr>
            </a:pPr>
            <a:r>
              <a:rPr lang="tr-TR" sz="1600" b="1" dirty="0">
                <a:solidFill>
                  <a:prstClr val="black"/>
                </a:solidFill>
                <a:latin typeface="Times New Roman" pitchFamily="18" charset="0"/>
                <a:cs typeface="Times New Roman" pitchFamily="18" charset="0"/>
              </a:rPr>
              <a:t>Kültürün değişimi  ve talepleri kişilikleri değiştirir</a:t>
            </a:r>
            <a:r>
              <a:rPr lang="tr-TR" sz="1600" b="1" dirty="0" smtClean="0">
                <a:solidFill>
                  <a:prstClr val="black"/>
                </a:solidFill>
                <a:latin typeface="Times New Roman" pitchFamily="18" charset="0"/>
                <a:cs typeface="Times New Roman" pitchFamily="18" charset="0"/>
              </a:rPr>
              <a:t>.</a:t>
            </a:r>
          </a:p>
          <a:p>
            <a:pPr marL="0" lvl="0" indent="0">
              <a:buClr>
                <a:srgbClr val="0BD0D9"/>
              </a:buClr>
              <a:buNone/>
            </a:pPr>
            <a:endParaRPr lang="tr-TR" sz="1600" b="1" dirty="0">
              <a:solidFill>
                <a:prstClr val="black"/>
              </a:solidFill>
              <a:latin typeface="Times New Roman" pitchFamily="18" charset="0"/>
              <a:cs typeface="Times New Roman" pitchFamily="18" charset="0"/>
            </a:endParaRPr>
          </a:p>
          <a:p>
            <a:pPr lvl="0">
              <a:buClr>
                <a:srgbClr val="0BD0D9"/>
              </a:buClr>
            </a:pPr>
            <a:r>
              <a:rPr lang="tr-TR" sz="1600" b="1" dirty="0" err="1" smtClean="0">
                <a:latin typeface="Times New Roman" pitchFamily="18" charset="0"/>
                <a:cs typeface="Times New Roman" pitchFamily="18" charset="0"/>
              </a:rPr>
              <a:t>Karekteri</a:t>
            </a:r>
            <a:r>
              <a:rPr lang="tr-TR" sz="1600" b="1" dirty="0" smtClean="0">
                <a:latin typeface="Times New Roman" pitchFamily="18" charset="0"/>
                <a:cs typeface="Times New Roman" pitchFamily="18" charset="0"/>
              </a:rPr>
              <a:t> değişimi  ; </a:t>
            </a:r>
            <a:r>
              <a:rPr lang="tr-TR" sz="1600" b="1" dirty="0" smtClean="0">
                <a:solidFill>
                  <a:srgbClr val="0070C0"/>
                </a:solidFill>
                <a:latin typeface="Times New Roman" pitchFamily="18" charset="0"/>
                <a:cs typeface="Times New Roman" pitchFamily="18" charset="0"/>
              </a:rPr>
              <a:t>yapmak zorunda olduklarını </a:t>
            </a:r>
            <a:r>
              <a:rPr lang="tr-TR" sz="1600" b="1" dirty="0" smtClean="0">
                <a:solidFill>
                  <a:srgbClr val="00B0F0"/>
                </a:solidFill>
                <a:latin typeface="Times New Roman" pitchFamily="18" charset="0"/>
                <a:cs typeface="Times New Roman" pitchFamily="18" charset="0"/>
              </a:rPr>
              <a:t>yapmak ister hale gelmektir.</a:t>
            </a:r>
            <a:r>
              <a:rPr lang="tr-TR" sz="1600" dirty="0">
                <a:solidFill>
                  <a:srgbClr val="00B0F0"/>
                </a:solidFill>
                <a:latin typeface="Times New Roman" pitchFamily="18" charset="0"/>
                <a:cs typeface="Times New Roman" pitchFamily="18" charset="0"/>
              </a:rPr>
              <a:t> </a:t>
            </a:r>
            <a:endParaRPr lang="tr-TR" sz="1600" dirty="0" smtClean="0">
              <a:solidFill>
                <a:srgbClr val="00B0F0"/>
              </a:solidFill>
              <a:latin typeface="Times New Roman" pitchFamily="18" charset="0"/>
              <a:cs typeface="Times New Roman" pitchFamily="18" charset="0"/>
            </a:endParaRPr>
          </a:p>
          <a:p>
            <a:pPr lvl="0">
              <a:buClr>
                <a:srgbClr val="0BD0D9"/>
              </a:buClr>
            </a:pPr>
            <a:endParaRPr lang="tr-TR" sz="1600" dirty="0">
              <a:solidFill>
                <a:prstClr val="black"/>
              </a:solidFill>
              <a:latin typeface="Times New Roman" pitchFamily="18" charset="0"/>
              <a:cs typeface="Times New Roman" pitchFamily="18" charset="0"/>
            </a:endParaRPr>
          </a:p>
          <a:p>
            <a:pPr lvl="0">
              <a:buClr>
                <a:srgbClr val="0BD0D9"/>
              </a:buClr>
            </a:pPr>
            <a:r>
              <a:rPr lang="tr-TR" sz="1600" dirty="0" smtClean="0">
                <a:solidFill>
                  <a:prstClr val="black"/>
                </a:solidFill>
                <a:latin typeface="Times New Roman" pitchFamily="18" charset="0"/>
                <a:cs typeface="Times New Roman" pitchFamily="18" charset="0"/>
              </a:rPr>
              <a:t>Daha </a:t>
            </a:r>
            <a:r>
              <a:rPr lang="tr-TR" sz="1600" dirty="0">
                <a:solidFill>
                  <a:prstClr val="black"/>
                </a:solidFill>
                <a:latin typeface="Times New Roman" pitchFamily="18" charset="0"/>
                <a:cs typeface="Times New Roman" pitchFamily="18" charset="0"/>
              </a:rPr>
              <a:t>fazlasını yapabilme = </a:t>
            </a:r>
            <a:r>
              <a:rPr lang="tr-TR" sz="1600" b="1" dirty="0">
                <a:solidFill>
                  <a:srgbClr val="0070C0"/>
                </a:solidFill>
                <a:latin typeface="Times New Roman" pitchFamily="18" charset="0"/>
                <a:cs typeface="Times New Roman" pitchFamily="18" charset="0"/>
              </a:rPr>
              <a:t>sen </a:t>
            </a:r>
            <a:r>
              <a:rPr lang="tr-TR" sz="1600" b="1" dirty="0" smtClean="0">
                <a:solidFill>
                  <a:srgbClr val="0070C0"/>
                </a:solidFill>
                <a:latin typeface="Times New Roman" pitchFamily="18" charset="0"/>
                <a:cs typeface="Times New Roman" pitchFamily="18" charset="0"/>
              </a:rPr>
              <a:t>yapabilirsin*</a:t>
            </a:r>
            <a:endParaRPr lang="tr-TR" sz="1600" b="1" dirty="0">
              <a:solidFill>
                <a:srgbClr val="0070C0"/>
              </a:solidFill>
              <a:latin typeface="Times New Roman" pitchFamily="18" charset="0"/>
              <a:cs typeface="Times New Roman" pitchFamily="18" charset="0"/>
            </a:endParaRPr>
          </a:p>
          <a:p>
            <a:endParaRPr lang="tr-TR" sz="1600" b="1" dirty="0" smtClean="0">
              <a:solidFill>
                <a:srgbClr val="0070C0"/>
              </a:solidFill>
              <a:latin typeface="Times New Roman" pitchFamily="18" charset="0"/>
              <a:cs typeface="Times New Roman" pitchFamily="18" charset="0"/>
            </a:endParaRPr>
          </a:p>
          <a:p>
            <a:r>
              <a:rPr lang="tr-TR" sz="1600" b="1" dirty="0" smtClean="0">
                <a:latin typeface="Times New Roman" pitchFamily="18" charset="0"/>
                <a:cs typeface="Times New Roman" pitchFamily="18" charset="0"/>
              </a:rPr>
              <a:t>Bağlardan kopuş – </a:t>
            </a:r>
            <a:r>
              <a:rPr lang="tr-TR" sz="1600" b="1" dirty="0" smtClean="0">
                <a:solidFill>
                  <a:srgbClr val="0070C0"/>
                </a:solidFill>
                <a:latin typeface="Times New Roman" pitchFamily="18" charset="0"/>
                <a:cs typeface="Times New Roman" pitchFamily="18" charset="0"/>
              </a:rPr>
              <a:t>geleneksel güvencelerin yitirilmesi –</a:t>
            </a:r>
            <a:r>
              <a:rPr lang="tr-TR" sz="1600" b="1" dirty="0" smtClean="0">
                <a:latin typeface="Times New Roman" pitchFamily="18" charset="0"/>
                <a:cs typeface="Times New Roman" pitchFamily="18" charset="0"/>
              </a:rPr>
              <a:t>yeni bir toplumsal bağlanma</a:t>
            </a:r>
          </a:p>
          <a:p>
            <a:r>
              <a:rPr lang="tr-TR" sz="1600" b="1" dirty="0" err="1" smtClean="0">
                <a:solidFill>
                  <a:srgbClr val="C00000"/>
                </a:solidFill>
                <a:latin typeface="Times New Roman" pitchFamily="18" charset="0"/>
                <a:cs typeface="Times New Roman" pitchFamily="18" charset="0"/>
              </a:rPr>
              <a:t>Hegel</a:t>
            </a:r>
            <a:r>
              <a:rPr lang="tr-TR" sz="1600" b="1" dirty="0" smtClean="0">
                <a:solidFill>
                  <a:srgbClr val="C00000"/>
                </a:solidFill>
                <a:latin typeface="Times New Roman" pitchFamily="18" charset="0"/>
                <a:cs typeface="Times New Roman" pitchFamily="18" charset="0"/>
              </a:rPr>
              <a:t> Diyalektiği - Döngü</a:t>
            </a:r>
          </a:p>
          <a:p>
            <a:endParaRPr lang="tr-TR" sz="1600" dirty="0" smtClean="0">
              <a:latin typeface="Times New Roman" pitchFamily="18" charset="0"/>
              <a:cs typeface="Times New Roman" pitchFamily="18" charset="0"/>
            </a:endParaRPr>
          </a:p>
          <a:p>
            <a:endParaRPr lang="tr-TR" sz="1600" dirty="0" smtClean="0">
              <a:latin typeface="Times New Roman" pitchFamily="18" charset="0"/>
              <a:cs typeface="Times New Roman" pitchFamily="18" charset="0"/>
            </a:endParaRPr>
          </a:p>
          <a:p>
            <a:r>
              <a:rPr lang="tr-TR" sz="1600" b="1" dirty="0" smtClean="0">
                <a:latin typeface="Times New Roman" pitchFamily="18" charset="0"/>
                <a:cs typeface="Times New Roman" pitchFamily="18" charset="0"/>
              </a:rPr>
              <a:t>Her üretim  ve yaşam biçimi güncel imkanlar ve   zorluklarca belirlenir  </a:t>
            </a:r>
            <a:r>
              <a:rPr lang="tr-TR" sz="1600" dirty="0" smtClean="0">
                <a:latin typeface="Times New Roman" pitchFamily="18" charset="0"/>
                <a:cs typeface="Times New Roman" pitchFamily="18" charset="0"/>
              </a:rPr>
              <a:t>ve o güne dek geliştirişmiş olanların üstünde temellenir</a:t>
            </a:r>
            <a:endParaRPr lang="tr-T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92696"/>
            <a:ext cx="8229600" cy="504056"/>
          </a:xfrm>
        </p:spPr>
        <p:txBody>
          <a:bodyPr>
            <a:noAutofit/>
          </a:bodyPr>
          <a:lstStyle/>
          <a:p>
            <a:pPr algn="ctr"/>
            <a:r>
              <a:rPr lang="tr-TR" sz="2800" dirty="0" smtClean="0">
                <a:solidFill>
                  <a:srgbClr val="002060"/>
                </a:solidFill>
              </a:rPr>
              <a:t>Ben odaklılığın Oluşumu-I</a:t>
            </a:r>
            <a:r>
              <a:rPr lang="tr-TR" sz="2800" dirty="0" smtClean="0">
                <a:solidFill>
                  <a:srgbClr val="C00000"/>
                </a:solidFill>
              </a:rPr>
              <a:t/>
            </a:r>
            <a:br>
              <a:rPr lang="tr-TR" sz="2800" dirty="0" smtClean="0">
                <a:solidFill>
                  <a:srgbClr val="C00000"/>
                </a:solidFill>
              </a:rPr>
            </a:br>
            <a:r>
              <a:rPr lang="tr-TR" sz="2800" dirty="0" smtClean="0">
                <a:solidFill>
                  <a:srgbClr val="C00000"/>
                </a:solidFill>
              </a:rPr>
              <a:t>Pazar ekonomisinin üretim biçimi- </a:t>
            </a:r>
            <a:r>
              <a:rPr lang="tr-TR" sz="2800" dirty="0" smtClean="0">
                <a:solidFill>
                  <a:srgbClr val="AC0C0C"/>
                </a:solidFill>
              </a:rPr>
              <a:t>Eski Durum</a:t>
            </a:r>
            <a:endParaRPr lang="tr-TR" sz="2800" dirty="0">
              <a:solidFill>
                <a:srgbClr val="AC0C0C"/>
              </a:solidFill>
            </a:endParaRPr>
          </a:p>
        </p:txBody>
      </p:sp>
      <p:sp>
        <p:nvSpPr>
          <p:cNvPr id="3" name="2 İçerik Yer Tutucusu"/>
          <p:cNvSpPr>
            <a:spLocks noGrp="1"/>
          </p:cNvSpPr>
          <p:nvPr>
            <p:ph sz="half" idx="1"/>
          </p:nvPr>
        </p:nvSpPr>
        <p:spPr>
          <a:xfrm>
            <a:off x="323528" y="1268760"/>
            <a:ext cx="8280920" cy="5086165"/>
          </a:xfrm>
        </p:spPr>
        <p:txBody>
          <a:bodyPr>
            <a:normAutofit/>
          </a:bodyPr>
          <a:lstStyle/>
          <a:p>
            <a:r>
              <a:rPr lang="tr-TR" sz="2000" dirty="0" smtClean="0"/>
              <a:t>Emeğin Pazar değeri olması </a:t>
            </a:r>
          </a:p>
          <a:p>
            <a:r>
              <a:rPr lang="tr-TR" sz="2000" dirty="0" smtClean="0"/>
              <a:t>Üreticini doğrudan pazarda yer bulması</a:t>
            </a:r>
          </a:p>
          <a:p>
            <a:r>
              <a:rPr lang="tr-TR" sz="2000" dirty="0" smtClean="0"/>
              <a:t>Malın değişim aracı olması</a:t>
            </a:r>
          </a:p>
          <a:p>
            <a:r>
              <a:rPr lang="tr-TR" sz="2000" dirty="0" smtClean="0"/>
              <a:t>Ürün geliştirme ; </a:t>
            </a:r>
            <a:r>
              <a:rPr lang="tr-TR" sz="2000" b="1" dirty="0" smtClean="0">
                <a:solidFill>
                  <a:srgbClr val="002060"/>
                </a:solidFill>
              </a:rPr>
              <a:t>dağıtım –  fiyat politikaları -  pazarlama </a:t>
            </a:r>
          </a:p>
          <a:p>
            <a:endParaRPr lang="tr-TR" sz="2000" dirty="0" smtClean="0"/>
          </a:p>
          <a:p>
            <a:r>
              <a:rPr lang="tr-TR" sz="2000" b="1" dirty="0" smtClean="0"/>
              <a:t>Reklam </a:t>
            </a:r>
          </a:p>
          <a:p>
            <a:r>
              <a:rPr lang="tr-TR" sz="2000" dirty="0" smtClean="0"/>
              <a:t>Pazar doğurmak </a:t>
            </a:r>
          </a:p>
          <a:p>
            <a:r>
              <a:rPr lang="tr-TR" sz="2000" dirty="0" smtClean="0"/>
              <a:t>İhtiyaç ortaya çıkarmak</a:t>
            </a:r>
          </a:p>
          <a:p>
            <a:r>
              <a:rPr lang="tr-TR" sz="2000" dirty="0" smtClean="0"/>
              <a:t>Talep artışına hizmette bulunmak</a:t>
            </a:r>
          </a:p>
          <a:p>
            <a:endParaRPr lang="tr-TR" sz="2000" dirty="0" smtClean="0"/>
          </a:p>
          <a:p>
            <a:endParaRPr lang="tr-TR" sz="2000" dirty="0" smtClean="0"/>
          </a:p>
          <a:p>
            <a:endParaRPr lang="tr-TR" sz="2000" dirty="0" smtClean="0"/>
          </a:p>
          <a:p>
            <a:r>
              <a:rPr lang="tr-TR" sz="2000" b="1" dirty="0" smtClean="0">
                <a:solidFill>
                  <a:srgbClr val="0070C0"/>
                </a:solidFill>
              </a:rPr>
              <a:t>Sağlık henüz satılacak bir şey değildi*</a:t>
            </a:r>
          </a:p>
          <a:p>
            <a:endParaRPr lang="tr-TR"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980728"/>
            <a:ext cx="8712968" cy="504056"/>
          </a:xfrm>
        </p:spPr>
        <p:txBody>
          <a:bodyPr>
            <a:normAutofit fontScale="90000"/>
          </a:bodyPr>
          <a:lstStyle/>
          <a:p>
            <a:pPr algn="ctr"/>
            <a:r>
              <a:rPr lang="tr-TR" sz="3200" dirty="0" smtClean="0">
                <a:solidFill>
                  <a:srgbClr val="002060"/>
                </a:solidFill>
              </a:rPr>
              <a:t>Ben odaklılığın Oluşumu- II</a:t>
            </a:r>
            <a:r>
              <a:rPr lang="tr-TR" sz="1400" dirty="0" smtClean="0">
                <a:solidFill>
                  <a:srgbClr val="C00000"/>
                </a:solidFill>
              </a:rPr>
              <a:t/>
            </a:r>
            <a:br>
              <a:rPr lang="tr-TR" sz="1400" dirty="0" smtClean="0">
                <a:solidFill>
                  <a:srgbClr val="C00000"/>
                </a:solidFill>
              </a:rPr>
            </a:br>
            <a:r>
              <a:rPr lang="tr-TR" sz="2200" b="1" dirty="0" smtClean="0">
                <a:solidFill>
                  <a:srgbClr val="C00000"/>
                </a:solidFill>
                <a:latin typeface="Times New Roman" pitchFamily="18" charset="0"/>
                <a:cs typeface="Times New Roman" pitchFamily="18" charset="0"/>
              </a:rPr>
              <a:t>Pazar ekonomisinin üretim biçimi </a:t>
            </a:r>
            <a:r>
              <a:rPr lang="tr-TR" sz="2200" b="1" dirty="0" smtClean="0">
                <a:solidFill>
                  <a:srgbClr val="002060"/>
                </a:solidFill>
                <a:latin typeface="Times New Roman" pitchFamily="18" charset="0"/>
                <a:cs typeface="Times New Roman" pitchFamily="18" charset="0"/>
              </a:rPr>
              <a:t>– Yeni Durum -Ürün - Müşteri İlişkisi</a:t>
            </a:r>
            <a:r>
              <a:rPr lang="tr-TR" sz="2200" b="1" dirty="0" smtClean="0">
                <a:solidFill>
                  <a:srgbClr val="7030A0"/>
                </a:solidFill>
                <a:latin typeface="Times New Roman" pitchFamily="18" charset="0"/>
                <a:cs typeface="Times New Roman" pitchFamily="18" charset="0"/>
              </a:rPr>
              <a:t/>
            </a:r>
            <a:br>
              <a:rPr lang="tr-TR" sz="2200" b="1" dirty="0" smtClean="0">
                <a:solidFill>
                  <a:srgbClr val="7030A0"/>
                </a:solidFill>
                <a:latin typeface="Times New Roman" pitchFamily="18" charset="0"/>
                <a:cs typeface="Times New Roman" pitchFamily="18" charset="0"/>
              </a:rPr>
            </a:br>
            <a:endParaRPr lang="tr-TR" sz="2200" b="1" dirty="0">
              <a:solidFill>
                <a:srgbClr val="7030A0"/>
              </a:solidFill>
            </a:endParaRPr>
          </a:p>
        </p:txBody>
      </p:sp>
      <p:sp>
        <p:nvSpPr>
          <p:cNvPr id="3" name="2 İçerik Yer Tutucusu"/>
          <p:cNvSpPr>
            <a:spLocks noGrp="1"/>
          </p:cNvSpPr>
          <p:nvPr>
            <p:ph sz="half" idx="1"/>
          </p:nvPr>
        </p:nvSpPr>
        <p:spPr>
          <a:xfrm>
            <a:off x="323528" y="1412776"/>
            <a:ext cx="4176464" cy="4968552"/>
          </a:xfrm>
        </p:spPr>
        <p:txBody>
          <a:bodyPr>
            <a:normAutofit fontScale="92500" lnSpcReduction="20000"/>
          </a:bodyPr>
          <a:lstStyle/>
          <a:p>
            <a:r>
              <a:rPr lang="tr-TR" dirty="0" smtClean="0">
                <a:latin typeface="Times New Roman" pitchFamily="18" charset="0"/>
                <a:cs typeface="Times New Roman" pitchFamily="18" charset="0"/>
              </a:rPr>
              <a:t>Slogan , Logo, iddia  </a:t>
            </a:r>
          </a:p>
          <a:p>
            <a:r>
              <a:rPr lang="tr-TR" dirty="0" smtClean="0">
                <a:solidFill>
                  <a:srgbClr val="0070C0"/>
                </a:solidFill>
                <a:latin typeface="Times New Roman" pitchFamily="18" charset="0"/>
                <a:cs typeface="Times New Roman" pitchFamily="18" charset="0"/>
              </a:rPr>
              <a:t>Logon veya Sloganın var mı?</a:t>
            </a:r>
          </a:p>
          <a:p>
            <a:endParaRPr lang="tr-TR" dirty="0" smtClean="0">
              <a:solidFill>
                <a:srgbClr val="0070C0"/>
              </a:solidFill>
              <a:latin typeface="Times New Roman" pitchFamily="18" charset="0"/>
              <a:cs typeface="Times New Roman" pitchFamily="18" charset="0"/>
            </a:endParaRPr>
          </a:p>
          <a:p>
            <a:r>
              <a:rPr lang="tr-TR" sz="1900" b="1" dirty="0" smtClean="0">
                <a:latin typeface="Times New Roman" pitchFamily="18" charset="0"/>
                <a:cs typeface="Times New Roman" pitchFamily="18" charset="0"/>
              </a:rPr>
              <a:t>Müşteri odaklılık = Ürün Odaklılık</a:t>
            </a:r>
          </a:p>
          <a:p>
            <a:endParaRPr lang="tr-TR" sz="2200" dirty="0" smtClean="0">
              <a:latin typeface="Times New Roman" pitchFamily="18" charset="0"/>
              <a:cs typeface="Times New Roman" pitchFamily="18" charset="0"/>
            </a:endParaRPr>
          </a:p>
          <a:p>
            <a:r>
              <a:rPr lang="tr-TR" b="1" dirty="0" smtClean="0">
                <a:solidFill>
                  <a:srgbClr val="0070C0"/>
                </a:solidFill>
                <a:latin typeface="Times New Roman" pitchFamily="18" charset="0"/>
                <a:cs typeface="Times New Roman" pitchFamily="18" charset="0"/>
              </a:rPr>
              <a:t>MÜŞTERİ ?*</a:t>
            </a:r>
          </a:p>
          <a:p>
            <a:r>
              <a:rPr lang="tr-TR" b="1" dirty="0" smtClean="0">
                <a:solidFill>
                  <a:srgbClr val="0070C0"/>
                </a:solidFill>
                <a:latin typeface="Times New Roman" pitchFamily="18" charset="0"/>
                <a:cs typeface="Times New Roman" pitchFamily="18" charset="0"/>
              </a:rPr>
              <a:t>ÜRÜN ?*</a:t>
            </a:r>
          </a:p>
          <a:p>
            <a:endParaRPr lang="tr-TR" sz="2200" dirty="0" smtClean="0">
              <a:latin typeface="Times New Roman" pitchFamily="18" charset="0"/>
              <a:cs typeface="Times New Roman" pitchFamily="18" charset="0"/>
            </a:endParaRPr>
          </a:p>
          <a:p>
            <a:r>
              <a:rPr lang="tr-TR" sz="2200" dirty="0">
                <a:latin typeface="Times New Roman" pitchFamily="18" charset="0"/>
                <a:cs typeface="Times New Roman" pitchFamily="18" charset="0"/>
              </a:rPr>
              <a:t>M</a:t>
            </a:r>
            <a:r>
              <a:rPr lang="tr-TR" sz="2200" dirty="0" smtClean="0">
                <a:latin typeface="Times New Roman" pitchFamily="18" charset="0"/>
                <a:cs typeface="Times New Roman" pitchFamily="18" charset="0"/>
              </a:rPr>
              <a:t>üşteri zihninde </a:t>
            </a:r>
            <a:r>
              <a:rPr lang="tr-TR" sz="2200" b="1" dirty="0" smtClean="0">
                <a:solidFill>
                  <a:srgbClr val="002060"/>
                </a:solidFill>
                <a:latin typeface="Times New Roman" pitchFamily="18" charset="0"/>
                <a:cs typeface="Times New Roman" pitchFamily="18" charset="0"/>
              </a:rPr>
              <a:t>“hastane  veya sunulan hizmeti” </a:t>
            </a:r>
            <a:r>
              <a:rPr lang="tr-TR" sz="2200" dirty="0" smtClean="0">
                <a:latin typeface="Times New Roman" pitchFamily="18" charset="0"/>
                <a:cs typeface="Times New Roman" pitchFamily="18" charset="0"/>
              </a:rPr>
              <a:t>canlı tutmak</a:t>
            </a:r>
          </a:p>
          <a:p>
            <a:endParaRPr lang="tr-TR" sz="2200" dirty="0" smtClean="0">
              <a:latin typeface="Times New Roman" pitchFamily="18" charset="0"/>
              <a:cs typeface="Times New Roman" pitchFamily="18" charset="0"/>
            </a:endParaRPr>
          </a:p>
          <a:p>
            <a:r>
              <a:rPr lang="tr-TR" sz="2200" b="1" dirty="0" smtClean="0">
                <a:latin typeface="Times New Roman" pitchFamily="18" charset="0"/>
                <a:cs typeface="Times New Roman" pitchFamily="18" charset="0"/>
              </a:rPr>
              <a:t>Müşteriyle uzun ilişki kurmak  en değerli olandır / </a:t>
            </a:r>
            <a:r>
              <a:rPr lang="tr-TR" sz="2200" b="1" dirty="0" smtClean="0">
                <a:solidFill>
                  <a:srgbClr val="00B0F0"/>
                </a:solidFill>
                <a:latin typeface="Times New Roman" pitchFamily="18" charset="0"/>
                <a:cs typeface="Times New Roman" pitchFamily="18" charset="0"/>
              </a:rPr>
              <a:t>NEDEN*</a:t>
            </a:r>
          </a:p>
          <a:p>
            <a:endParaRPr lang="tr-TR" sz="2000" b="1" dirty="0" smtClean="0">
              <a:latin typeface="Times New Roman" pitchFamily="18" charset="0"/>
              <a:cs typeface="Times New Roman" pitchFamily="18" charset="0"/>
            </a:endParaRPr>
          </a:p>
          <a:p>
            <a:endParaRPr lang="tr-TR" sz="2000" dirty="0">
              <a:latin typeface="Times New Roman" pitchFamily="18" charset="0"/>
              <a:cs typeface="Times New Roman" pitchFamily="18" charset="0"/>
            </a:endParaRPr>
          </a:p>
        </p:txBody>
      </p:sp>
      <p:sp>
        <p:nvSpPr>
          <p:cNvPr id="4" name="3 İçerik Yer Tutucusu"/>
          <p:cNvSpPr>
            <a:spLocks noGrp="1"/>
          </p:cNvSpPr>
          <p:nvPr>
            <p:ph sz="half" idx="2"/>
          </p:nvPr>
        </p:nvSpPr>
        <p:spPr>
          <a:xfrm>
            <a:off x="4499992" y="1412776"/>
            <a:ext cx="4464496" cy="5184576"/>
          </a:xfrm>
        </p:spPr>
        <p:txBody>
          <a:bodyPr>
            <a:normAutofit fontScale="92500" lnSpcReduction="20000"/>
          </a:bodyPr>
          <a:lstStyle/>
          <a:p>
            <a:r>
              <a:rPr lang="tr-TR" sz="2000" b="1" dirty="0" smtClean="0">
                <a:latin typeface="Times New Roman" pitchFamily="18" charset="0"/>
                <a:cs typeface="Times New Roman" pitchFamily="18" charset="0"/>
              </a:rPr>
              <a:t>Ürün müşteriye ulaşımın en iyi aracı</a:t>
            </a:r>
          </a:p>
          <a:p>
            <a:r>
              <a:rPr lang="tr-TR" sz="2000" b="1" dirty="0" smtClean="0">
                <a:solidFill>
                  <a:srgbClr val="00B0F0"/>
                </a:solidFill>
                <a:latin typeface="Times New Roman" pitchFamily="18" charset="0"/>
                <a:cs typeface="Times New Roman" pitchFamily="18" charset="0"/>
              </a:rPr>
              <a:t>Tek müşteriye çok ürün  satmak*</a:t>
            </a:r>
          </a:p>
          <a:p>
            <a:endParaRPr lang="tr-TR" sz="2000" b="1" dirty="0" smtClean="0">
              <a:solidFill>
                <a:srgbClr val="00B0F0"/>
              </a:solidFill>
            </a:endParaRPr>
          </a:p>
          <a:p>
            <a:r>
              <a:rPr lang="tr-TR" sz="2000" b="1" dirty="0" smtClean="0">
                <a:solidFill>
                  <a:srgbClr val="0070C0"/>
                </a:solidFill>
              </a:rPr>
              <a:t>ÜRÜNÜ İYİ BİLMEK ? </a:t>
            </a:r>
            <a:r>
              <a:rPr lang="tr-TR" sz="2000" b="1" dirty="0">
                <a:solidFill>
                  <a:srgbClr val="0070C0"/>
                </a:solidFill>
              </a:rPr>
              <a:t>*</a:t>
            </a:r>
            <a:endParaRPr lang="tr-TR" sz="2000" b="1" dirty="0" smtClean="0">
              <a:solidFill>
                <a:srgbClr val="0070C0"/>
              </a:solidFill>
            </a:endParaRPr>
          </a:p>
          <a:p>
            <a:endParaRPr lang="tr-TR" sz="2000" dirty="0" smtClean="0"/>
          </a:p>
          <a:p>
            <a:r>
              <a:rPr lang="tr-TR" sz="2000" b="1" dirty="0" smtClean="0"/>
              <a:t>Müşteri </a:t>
            </a:r>
            <a:r>
              <a:rPr lang="tr-TR" sz="2000" b="1" dirty="0" err="1" smtClean="0"/>
              <a:t>Sadakatı</a:t>
            </a:r>
            <a:r>
              <a:rPr lang="tr-TR" sz="2000" b="1" dirty="0" smtClean="0"/>
              <a:t> ;</a:t>
            </a:r>
          </a:p>
          <a:p>
            <a:r>
              <a:rPr lang="tr-TR" sz="2000" dirty="0" smtClean="0">
                <a:solidFill>
                  <a:srgbClr val="0070C0"/>
                </a:solidFill>
              </a:rPr>
              <a:t>Üyelik / kredi sözleşmesi/ taksit / hayat sigortası poliçeleri / sağlık sigortası poliçeleri/leasing / dış kaynak kullanımı / yan ürün  hediye /birlikler /</a:t>
            </a:r>
            <a:r>
              <a:rPr lang="tr-TR" sz="2000" b="1" dirty="0" smtClean="0">
                <a:solidFill>
                  <a:srgbClr val="0070C0"/>
                </a:solidFill>
              </a:rPr>
              <a:t> geziler/  </a:t>
            </a:r>
            <a:r>
              <a:rPr lang="tr-TR" sz="2200" b="1" u="sng" dirty="0" smtClean="0">
                <a:solidFill>
                  <a:srgbClr val="0070C0"/>
                </a:solidFill>
              </a:rPr>
              <a:t>sosyal alan paylaşımı? / çocuk </a:t>
            </a:r>
            <a:r>
              <a:rPr lang="tr-TR" sz="2200" b="1" u="sng" dirty="0" err="1" smtClean="0">
                <a:solidFill>
                  <a:srgbClr val="0070C0"/>
                </a:solidFill>
              </a:rPr>
              <a:t>kulubü</a:t>
            </a:r>
            <a:r>
              <a:rPr lang="tr-TR" sz="2200" b="1" u="sng" dirty="0" smtClean="0">
                <a:solidFill>
                  <a:srgbClr val="0070C0"/>
                </a:solidFill>
              </a:rPr>
              <a:t> ve  etkinlikleri*</a:t>
            </a:r>
          </a:p>
          <a:p>
            <a:endParaRPr lang="tr-TR" sz="2200" b="1" dirty="0" smtClean="0">
              <a:solidFill>
                <a:srgbClr val="0070C0"/>
              </a:solidFill>
            </a:endParaRPr>
          </a:p>
          <a:p>
            <a:r>
              <a:rPr lang="tr-TR" sz="1900" b="1" dirty="0" smtClean="0"/>
              <a:t>Fantezi ürünler ; </a:t>
            </a:r>
            <a:r>
              <a:rPr lang="tr-TR" sz="1900" b="1" dirty="0" smtClean="0">
                <a:solidFill>
                  <a:srgbClr val="0070C0"/>
                </a:solidFill>
              </a:rPr>
              <a:t>Da- Vinci Robotu*</a:t>
            </a:r>
          </a:p>
          <a:p>
            <a:endParaRPr lang="tr-TR" sz="1900" b="1" dirty="0" smtClean="0"/>
          </a:p>
          <a:p>
            <a:r>
              <a:rPr lang="tr-TR" sz="1900" b="1" dirty="0" smtClean="0"/>
              <a:t>Erişim ve iletişim  Halinde olmak ; </a:t>
            </a:r>
          </a:p>
          <a:p>
            <a:pPr marL="0" indent="0">
              <a:buNone/>
            </a:pPr>
            <a:endParaRPr lang="tr-TR" sz="1900" b="1" dirty="0" smtClean="0"/>
          </a:p>
          <a:p>
            <a:r>
              <a:rPr lang="tr-TR" sz="1900" b="1" dirty="0" smtClean="0">
                <a:solidFill>
                  <a:srgbClr val="0070C0"/>
                </a:solidFill>
              </a:rPr>
              <a:t>Ait olmak duygusunu geliştirmek</a:t>
            </a:r>
            <a:r>
              <a:rPr lang="tr-TR" sz="1900" b="1" dirty="0" smtClean="0">
                <a:solidFill>
                  <a:srgbClr val="00B0F0"/>
                </a:solidFill>
              </a:rPr>
              <a:t>*</a:t>
            </a:r>
            <a:endParaRPr lang="tr-TR" sz="1900" b="1" dirty="0">
              <a:solidFill>
                <a:srgbClr val="00B0F0"/>
              </a:solidFill>
            </a:endParaRPr>
          </a:p>
        </p:txBody>
      </p:sp>
    </p:spTree>
    <p:extLst>
      <p:ext uri="{BB962C8B-B14F-4D97-AF65-F5344CB8AC3E}">
        <p14:creationId xmlns:p14="http://schemas.microsoft.com/office/powerpoint/2010/main" val="11523720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363272" cy="1080120"/>
          </a:xfrm>
        </p:spPr>
        <p:txBody>
          <a:bodyPr>
            <a:normAutofit fontScale="90000"/>
          </a:bodyPr>
          <a:lstStyle/>
          <a:p>
            <a:pPr algn="ctr"/>
            <a:r>
              <a:rPr lang="tr-TR" sz="3600" dirty="0" smtClean="0">
                <a:solidFill>
                  <a:srgbClr val="002060"/>
                </a:solidFill>
              </a:rPr>
              <a:t>Ben odaklılığın Oluşumu-III</a:t>
            </a:r>
            <a:r>
              <a:rPr lang="tr-TR" sz="2000" dirty="0" smtClean="0">
                <a:solidFill>
                  <a:srgbClr val="C00000"/>
                </a:solidFill>
              </a:rPr>
              <a:t/>
            </a:r>
            <a:br>
              <a:rPr lang="tr-TR" sz="2000" dirty="0" smtClean="0">
                <a:solidFill>
                  <a:srgbClr val="C00000"/>
                </a:solidFill>
              </a:rPr>
            </a:br>
            <a:r>
              <a:rPr lang="tr-TR" sz="2400" dirty="0" smtClean="0">
                <a:solidFill>
                  <a:srgbClr val="C00000"/>
                </a:solidFill>
                <a:latin typeface="Times New Roman" pitchFamily="18" charset="0"/>
                <a:cs typeface="Times New Roman" pitchFamily="18" charset="0"/>
              </a:rPr>
              <a:t>Pazar ekonomisinin üretim biçimi-</a:t>
            </a:r>
            <a:r>
              <a:rPr lang="tr-TR" sz="2400" b="1" dirty="0" smtClean="0">
                <a:solidFill>
                  <a:srgbClr val="0070C0"/>
                </a:solidFill>
                <a:latin typeface="Times New Roman" pitchFamily="18" charset="0"/>
                <a:cs typeface="Times New Roman" pitchFamily="18" charset="0"/>
              </a:rPr>
              <a:t>Yeni durum-Ürün-Müşteri İlişkisi</a:t>
            </a:r>
            <a:endParaRPr lang="tr-TR" sz="2400" b="1" dirty="0">
              <a:solidFill>
                <a:srgbClr val="0070C0"/>
              </a:solidFill>
              <a:latin typeface="Times New Roman" pitchFamily="18" charset="0"/>
              <a:cs typeface="Times New Roman" pitchFamily="18" charset="0"/>
            </a:endParaRPr>
          </a:p>
        </p:txBody>
      </p:sp>
      <p:sp>
        <p:nvSpPr>
          <p:cNvPr id="3" name="2 İçerik Yer Tutucusu"/>
          <p:cNvSpPr>
            <a:spLocks noGrp="1"/>
          </p:cNvSpPr>
          <p:nvPr>
            <p:ph sz="half" idx="1"/>
          </p:nvPr>
        </p:nvSpPr>
        <p:spPr>
          <a:xfrm>
            <a:off x="179512" y="1484784"/>
            <a:ext cx="4248472" cy="5184576"/>
          </a:xfrm>
        </p:spPr>
        <p:txBody>
          <a:bodyPr>
            <a:noAutofit/>
          </a:bodyPr>
          <a:lstStyle/>
          <a:p>
            <a:pPr lvl="0">
              <a:buClr>
                <a:srgbClr val="0BD0D9"/>
              </a:buClr>
            </a:pPr>
            <a:r>
              <a:rPr lang="tr-TR" sz="1600" b="1" dirty="0"/>
              <a:t>Ürün canlı ve insani hale geldi</a:t>
            </a:r>
            <a:r>
              <a:rPr lang="tr-TR" sz="1600" dirty="0">
                <a:solidFill>
                  <a:srgbClr val="0070C0"/>
                </a:solidFill>
              </a:rPr>
              <a:t>, </a:t>
            </a:r>
            <a:r>
              <a:rPr lang="tr-TR" sz="1600" b="1" dirty="0">
                <a:solidFill>
                  <a:srgbClr val="0070C0"/>
                </a:solidFill>
              </a:rPr>
              <a:t>sevgi dolu , akıllı, </a:t>
            </a:r>
            <a:r>
              <a:rPr lang="tr-TR" sz="1600" b="1" dirty="0" smtClean="0">
                <a:solidFill>
                  <a:srgbClr val="0070C0"/>
                </a:solidFill>
              </a:rPr>
              <a:t>duygudaş</a:t>
            </a:r>
          </a:p>
          <a:p>
            <a:pPr marL="0" lvl="0" indent="0">
              <a:buClr>
                <a:srgbClr val="0BD0D9"/>
              </a:buClr>
              <a:buNone/>
            </a:pPr>
            <a:endParaRPr lang="tr-TR" sz="1600" b="1" dirty="0" smtClean="0">
              <a:solidFill>
                <a:srgbClr val="0070C0"/>
              </a:solidFill>
            </a:endParaRPr>
          </a:p>
          <a:p>
            <a:r>
              <a:rPr lang="tr-TR" sz="1600" b="1" dirty="0" smtClean="0"/>
              <a:t>Ürüne ait olamayan özelliklerin atfedilmesi - </a:t>
            </a:r>
            <a:r>
              <a:rPr lang="tr-TR" sz="1600" b="1" dirty="0" smtClean="0">
                <a:solidFill>
                  <a:srgbClr val="0070C0"/>
                </a:solidFill>
              </a:rPr>
              <a:t>İmajın öne çıkması</a:t>
            </a:r>
          </a:p>
          <a:p>
            <a:pPr marL="0" indent="0">
              <a:buNone/>
            </a:pPr>
            <a:endParaRPr lang="tr-TR" sz="1600" b="1" dirty="0" smtClean="0"/>
          </a:p>
          <a:p>
            <a:r>
              <a:rPr lang="tr-TR" sz="1600" dirty="0" smtClean="0"/>
              <a:t>Ek yararlar ; duygular ihtiyaçlar ,ruh halleri  sıcak bir ilgi, özlemler ; </a:t>
            </a:r>
          </a:p>
          <a:p>
            <a:pPr marL="0" indent="0">
              <a:buNone/>
            </a:pPr>
            <a:r>
              <a:rPr lang="tr-TR" sz="1600" b="1" dirty="0" smtClean="0">
                <a:solidFill>
                  <a:srgbClr val="7030A0"/>
                </a:solidFill>
              </a:rPr>
              <a:t>     </a:t>
            </a:r>
            <a:r>
              <a:rPr lang="tr-TR" sz="1600" b="1" dirty="0" smtClean="0">
                <a:solidFill>
                  <a:srgbClr val="002060"/>
                </a:solidFill>
              </a:rPr>
              <a:t>Yeni nesil MR*/ yeni teknolojiye dayalı             cerrahi teknikleri </a:t>
            </a:r>
          </a:p>
          <a:p>
            <a:pPr marL="0" indent="0">
              <a:buNone/>
            </a:pPr>
            <a:endParaRPr lang="tr-TR" sz="1600" dirty="0" smtClean="0"/>
          </a:p>
          <a:p>
            <a:r>
              <a:rPr lang="tr-TR" sz="1600" dirty="0" smtClean="0"/>
              <a:t>Ürün- Satıcı Duygu birlikteliği</a:t>
            </a:r>
          </a:p>
          <a:p>
            <a:endParaRPr lang="tr-TR" sz="1600" dirty="0" smtClean="0"/>
          </a:p>
          <a:p>
            <a:r>
              <a:rPr lang="tr-TR" sz="1600" b="1" dirty="0" smtClean="0"/>
              <a:t>Satılan Nedir </a:t>
            </a:r>
            <a:r>
              <a:rPr lang="tr-TR" sz="1600" dirty="0" smtClean="0"/>
              <a:t>; </a:t>
            </a:r>
            <a:r>
              <a:rPr lang="tr-TR" sz="1600" b="1" dirty="0" smtClean="0">
                <a:solidFill>
                  <a:srgbClr val="002060"/>
                </a:solidFill>
              </a:rPr>
              <a:t>Dostluk , bağlılık , güvenilirlik*</a:t>
            </a:r>
          </a:p>
          <a:p>
            <a:endParaRPr lang="tr-TR" sz="1600" dirty="0" smtClean="0">
              <a:solidFill>
                <a:srgbClr val="7030A0"/>
              </a:solidFill>
            </a:endParaRPr>
          </a:p>
          <a:p>
            <a:r>
              <a:rPr lang="tr-TR" sz="1600" b="1" dirty="0" smtClean="0">
                <a:solidFill>
                  <a:srgbClr val="00B0F0"/>
                </a:solidFill>
              </a:rPr>
              <a:t>ÜRÜNÜ* </a:t>
            </a:r>
            <a:r>
              <a:rPr lang="tr-TR" sz="1600" b="1" dirty="0" smtClean="0"/>
              <a:t>satmak isteyen </a:t>
            </a:r>
            <a:r>
              <a:rPr lang="tr-TR" sz="1600" dirty="0" smtClean="0"/>
              <a:t>; </a:t>
            </a:r>
            <a:r>
              <a:rPr lang="tr-TR" sz="1600" b="1" dirty="0" smtClean="0">
                <a:solidFill>
                  <a:srgbClr val="00B0F0"/>
                </a:solidFill>
              </a:rPr>
              <a:t>KENDİSİNİ</a:t>
            </a:r>
            <a:r>
              <a:rPr lang="tr-TR" sz="1600" dirty="0" smtClean="0"/>
              <a:t>* </a:t>
            </a:r>
            <a:r>
              <a:rPr lang="tr-TR" sz="1600" b="1" dirty="0" smtClean="0">
                <a:solidFill>
                  <a:srgbClr val="002060"/>
                </a:solidFill>
              </a:rPr>
              <a:t>en güvenilir , becerikli , en büyük, en mutlu olarak sunmalı* </a:t>
            </a:r>
          </a:p>
          <a:p>
            <a:endParaRPr lang="tr-TR" sz="1600" dirty="0"/>
          </a:p>
        </p:txBody>
      </p:sp>
      <p:sp>
        <p:nvSpPr>
          <p:cNvPr id="4" name="3 İçerik Yer Tutucusu"/>
          <p:cNvSpPr>
            <a:spLocks noGrp="1"/>
          </p:cNvSpPr>
          <p:nvPr>
            <p:ph sz="half" idx="2"/>
          </p:nvPr>
        </p:nvSpPr>
        <p:spPr>
          <a:xfrm>
            <a:off x="4283968" y="1484784"/>
            <a:ext cx="4680520" cy="5112568"/>
          </a:xfrm>
        </p:spPr>
        <p:txBody>
          <a:bodyPr>
            <a:normAutofit fontScale="62500" lnSpcReduction="20000"/>
          </a:bodyPr>
          <a:lstStyle/>
          <a:p>
            <a:pPr marL="0" indent="0">
              <a:buNone/>
            </a:pPr>
            <a:endParaRPr lang="tr-TR" sz="3200" dirty="0" smtClean="0"/>
          </a:p>
          <a:p>
            <a:r>
              <a:rPr lang="tr-TR" sz="3200" b="1" dirty="0" smtClean="0"/>
              <a:t>Yüksek cirolu hekim </a:t>
            </a:r>
            <a:r>
              <a:rPr lang="tr-TR" sz="3200" dirty="0" smtClean="0"/>
              <a:t>=</a:t>
            </a:r>
            <a:r>
              <a:rPr lang="tr-TR" sz="3200" b="1" dirty="0" smtClean="0">
                <a:solidFill>
                  <a:srgbClr val="00B0F0"/>
                </a:solidFill>
              </a:rPr>
              <a:t>İyi hekim*</a:t>
            </a:r>
          </a:p>
          <a:p>
            <a:endParaRPr lang="tr-TR" sz="3200" dirty="0" smtClean="0"/>
          </a:p>
          <a:p>
            <a:r>
              <a:rPr lang="tr-TR" sz="3200" b="1" dirty="0" smtClean="0">
                <a:solidFill>
                  <a:srgbClr val="00B0F0"/>
                </a:solidFill>
              </a:rPr>
              <a:t>Performans değerlendirmeleri*</a:t>
            </a:r>
          </a:p>
          <a:p>
            <a:endParaRPr lang="tr-TR" sz="3200" dirty="0" smtClean="0"/>
          </a:p>
          <a:p>
            <a:r>
              <a:rPr lang="tr-TR" sz="3200" dirty="0" smtClean="0"/>
              <a:t>Kendi ürünü için kendi pazarını oluşturmak</a:t>
            </a:r>
          </a:p>
          <a:p>
            <a:endParaRPr lang="tr-TR" sz="3200" dirty="0" smtClean="0"/>
          </a:p>
          <a:p>
            <a:r>
              <a:rPr lang="tr-TR" sz="3200" b="1" dirty="0" smtClean="0"/>
              <a:t>Erişim ve kullanım </a:t>
            </a:r>
            <a:r>
              <a:rPr lang="tr-TR" sz="3200" dirty="0" smtClean="0">
                <a:solidFill>
                  <a:srgbClr val="7030A0"/>
                </a:solidFill>
              </a:rPr>
              <a:t>; </a:t>
            </a:r>
            <a:r>
              <a:rPr lang="tr-TR" sz="3200" b="1" dirty="0" smtClean="0">
                <a:solidFill>
                  <a:srgbClr val="002060"/>
                </a:solidFill>
              </a:rPr>
              <a:t>Hastane ve ürünleri!</a:t>
            </a:r>
          </a:p>
          <a:p>
            <a:endParaRPr lang="tr-TR" sz="3200" dirty="0" smtClean="0"/>
          </a:p>
          <a:p>
            <a:r>
              <a:rPr lang="tr-TR" sz="3200" b="1" dirty="0" smtClean="0"/>
              <a:t>Özlem duyulan dünyalar  yaratmak</a:t>
            </a:r>
          </a:p>
          <a:p>
            <a:pPr marL="0" indent="0">
              <a:buNone/>
            </a:pPr>
            <a:r>
              <a:rPr lang="tr-TR" sz="2200" b="1" dirty="0" smtClean="0">
                <a:solidFill>
                  <a:srgbClr val="002060"/>
                </a:solidFill>
              </a:rPr>
              <a:t>Yeni MR, Robotik Cerrahisi, Güzelleşme teknolojileri *</a:t>
            </a:r>
          </a:p>
          <a:p>
            <a:pPr marL="0" indent="0">
              <a:buNone/>
            </a:pPr>
            <a:endParaRPr lang="tr-TR" sz="2200" b="1" dirty="0" smtClean="0">
              <a:solidFill>
                <a:srgbClr val="002060"/>
              </a:solidFill>
            </a:endParaRPr>
          </a:p>
          <a:p>
            <a:pPr marL="0" indent="0">
              <a:buNone/>
            </a:pPr>
            <a:r>
              <a:rPr lang="tr-TR" sz="2900" b="1" dirty="0" smtClean="0">
                <a:solidFill>
                  <a:srgbClr val="7B2F05"/>
                </a:solidFill>
              </a:rPr>
              <a:t>Bisküvi reklamı – denizden çıkan adam</a:t>
            </a:r>
          </a:p>
          <a:p>
            <a:endParaRPr lang="tr-TR"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1224136"/>
          </a:xfrm>
        </p:spPr>
        <p:txBody>
          <a:bodyPr>
            <a:noAutofit/>
          </a:bodyPr>
          <a:lstStyle/>
          <a:p>
            <a:pPr algn="ctr"/>
            <a:r>
              <a:rPr lang="tr-TR" sz="3200" dirty="0" smtClean="0">
                <a:solidFill>
                  <a:srgbClr val="002060"/>
                </a:solidFill>
              </a:rPr>
              <a:t>Ben odaklılığın oluşumu -IV</a:t>
            </a:r>
            <a:r>
              <a:rPr lang="tr-TR" sz="3200" dirty="0" smtClean="0">
                <a:solidFill>
                  <a:srgbClr val="C00000"/>
                </a:solidFill>
              </a:rPr>
              <a:t/>
            </a:r>
            <a:br>
              <a:rPr lang="tr-TR" sz="3200" dirty="0" smtClean="0">
                <a:solidFill>
                  <a:srgbClr val="C00000"/>
                </a:solidFill>
              </a:rPr>
            </a:br>
            <a:r>
              <a:rPr lang="tr-TR" sz="2400" dirty="0" smtClean="0">
                <a:solidFill>
                  <a:srgbClr val="C00000"/>
                </a:solidFill>
                <a:latin typeface="Times New Roman" pitchFamily="18" charset="0"/>
                <a:cs typeface="Times New Roman" pitchFamily="18" charset="0"/>
              </a:rPr>
              <a:t>Pazar ekonomisinin üretim biçimi</a:t>
            </a:r>
            <a:br>
              <a:rPr lang="tr-TR" sz="2400" dirty="0" smtClean="0">
                <a:solidFill>
                  <a:srgbClr val="C00000"/>
                </a:solidFill>
                <a:latin typeface="Times New Roman" pitchFamily="18" charset="0"/>
                <a:cs typeface="Times New Roman" pitchFamily="18" charset="0"/>
              </a:rPr>
            </a:br>
            <a:r>
              <a:rPr lang="tr-TR" sz="2400" dirty="0" smtClean="0">
                <a:solidFill>
                  <a:srgbClr val="C00000"/>
                </a:solidFill>
                <a:latin typeface="Times New Roman" pitchFamily="18" charset="0"/>
                <a:cs typeface="Times New Roman" pitchFamily="18" charset="0"/>
              </a:rPr>
              <a:t> </a:t>
            </a:r>
            <a:r>
              <a:rPr lang="tr-TR" sz="2400" b="1" dirty="0" smtClean="0">
                <a:latin typeface="Times New Roman" pitchFamily="18" charset="0"/>
                <a:cs typeface="Times New Roman" pitchFamily="18" charset="0"/>
              </a:rPr>
              <a:t>Kendini Yeniden  oluştur</a:t>
            </a:r>
            <a:r>
              <a:rPr lang="tr-TR" sz="2400" dirty="0" smtClean="0">
                <a:latin typeface="Times New Roman" pitchFamily="18" charset="0"/>
                <a:cs typeface="Times New Roman" pitchFamily="18" charset="0"/>
              </a:rPr>
              <a:t> - </a:t>
            </a:r>
            <a:r>
              <a:rPr lang="tr-TR" sz="2400" b="1" dirty="0" smtClean="0">
                <a:latin typeface="Times New Roman" pitchFamily="18" charset="0"/>
                <a:cs typeface="Times New Roman" pitchFamily="18" charset="0"/>
              </a:rPr>
              <a:t>Sun</a:t>
            </a:r>
            <a:endParaRPr lang="tr-TR" sz="2400" b="1" dirty="0"/>
          </a:p>
        </p:txBody>
      </p:sp>
      <p:sp>
        <p:nvSpPr>
          <p:cNvPr id="3" name="2 İçerik Yer Tutucusu"/>
          <p:cNvSpPr>
            <a:spLocks noGrp="1"/>
          </p:cNvSpPr>
          <p:nvPr>
            <p:ph sz="half" idx="1"/>
          </p:nvPr>
        </p:nvSpPr>
        <p:spPr>
          <a:xfrm>
            <a:off x="251520" y="1772816"/>
            <a:ext cx="8496944" cy="4752527"/>
          </a:xfrm>
        </p:spPr>
        <p:txBody>
          <a:bodyPr>
            <a:normAutofit fontScale="92500" lnSpcReduction="10000"/>
          </a:bodyPr>
          <a:lstStyle/>
          <a:p>
            <a:pPr marL="0" indent="0" algn="ctr">
              <a:buNone/>
            </a:pPr>
            <a:endParaRPr lang="tr-TR" b="1" dirty="0" smtClean="0">
              <a:solidFill>
                <a:srgbClr val="AC0000"/>
              </a:solidFill>
            </a:endParaRPr>
          </a:p>
          <a:p>
            <a:pPr marL="0" indent="0" algn="ctr">
              <a:buNone/>
            </a:pPr>
            <a:r>
              <a:rPr lang="tr-TR" b="1" dirty="0" smtClean="0">
                <a:solidFill>
                  <a:srgbClr val="AC0000"/>
                </a:solidFill>
              </a:rPr>
              <a:t>Öneriler </a:t>
            </a:r>
          </a:p>
          <a:p>
            <a:pPr marL="0" indent="0" algn="ctr">
              <a:buNone/>
            </a:pPr>
            <a:r>
              <a:rPr lang="tr-TR" b="1" dirty="0" smtClean="0">
                <a:solidFill>
                  <a:srgbClr val="00B0F0"/>
                </a:solidFill>
              </a:rPr>
              <a:t>( YAPMA – YAPAY)</a:t>
            </a:r>
          </a:p>
          <a:p>
            <a:pPr algn="ctr"/>
            <a:endParaRPr lang="tr-TR" dirty="0" smtClean="0"/>
          </a:p>
          <a:p>
            <a:pPr algn="ctr"/>
            <a:r>
              <a:rPr lang="tr-TR" dirty="0" smtClean="0"/>
              <a:t>Kompliman yapın</a:t>
            </a:r>
          </a:p>
          <a:p>
            <a:pPr algn="ctr"/>
            <a:r>
              <a:rPr lang="tr-TR" dirty="0" smtClean="0"/>
              <a:t>İlgi gösterin</a:t>
            </a:r>
          </a:p>
          <a:p>
            <a:pPr algn="ctr"/>
            <a:r>
              <a:rPr lang="tr-TR" dirty="0" smtClean="0"/>
              <a:t>Bağlantılarınızı canlı tutun</a:t>
            </a:r>
            <a:endParaRPr lang="tr-TR" sz="2400" dirty="0" smtClean="0"/>
          </a:p>
          <a:p>
            <a:pPr algn="ctr"/>
            <a:r>
              <a:rPr lang="tr-TR" dirty="0" smtClean="0"/>
              <a:t>Taktirinizi gösterin</a:t>
            </a:r>
          </a:p>
          <a:p>
            <a:pPr algn="ctr"/>
            <a:r>
              <a:rPr lang="tr-TR" dirty="0" smtClean="0"/>
              <a:t>Dinlemeyi bilin</a:t>
            </a:r>
          </a:p>
          <a:p>
            <a:pPr algn="ctr"/>
            <a:r>
              <a:rPr lang="tr-TR" dirty="0" smtClean="0"/>
              <a:t>Gülümseyin</a:t>
            </a:r>
          </a:p>
          <a:p>
            <a:pPr algn="ctr"/>
            <a:r>
              <a:rPr lang="tr-TR" dirty="0" smtClean="0"/>
              <a:t>Özenli olun</a:t>
            </a:r>
            <a:endParaRPr lang="tr-TR" dirty="0"/>
          </a:p>
        </p:txBody>
      </p:sp>
    </p:spTree>
    <p:extLst>
      <p:ext uri="{BB962C8B-B14F-4D97-AF65-F5344CB8AC3E}">
        <p14:creationId xmlns:p14="http://schemas.microsoft.com/office/powerpoint/2010/main" val="36397373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1921</TotalTime>
  <Words>3291</Words>
  <Application>Microsoft Office PowerPoint</Application>
  <PresentationFormat>On-screen Show (4:3)</PresentationFormat>
  <Paragraphs>661</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Akış</vt:lpstr>
      <vt:lpstr>                     Postmodern İnsan               ve  Postmodern Topluluk    Sağlık Sektörüne Yansımaları    </vt:lpstr>
      <vt:lpstr>Modernite  Eskiye göre yeni olmak </vt:lpstr>
      <vt:lpstr>Post Modernite “her şey gider “ veya  “ne olsa uyar”</vt:lpstr>
      <vt:lpstr>Postmodern İnsan 'Kendin ol’ </vt:lpstr>
      <vt:lpstr>Postmodern insan  Bir kişilik yaygınlaşıyorsa bu onun kışkırtıcı bir çekiciliğe sahip olduğu anlamına gelir</vt:lpstr>
      <vt:lpstr>Ben odaklılığın Oluşumu-I Pazar ekonomisinin üretim biçimi- Eski Durum</vt:lpstr>
      <vt:lpstr>Ben odaklılığın Oluşumu- II Pazar ekonomisinin üretim biçimi – Yeni Durum -Ürün - Müşteri İlişkisi </vt:lpstr>
      <vt:lpstr>Ben odaklılığın Oluşumu-III Pazar ekonomisinin üretim biçimi-Yeni durum-Ürün-Müşteri İlişkisi</vt:lpstr>
      <vt:lpstr>Ben odaklılığın oluşumu -IV Pazar ekonomisinin üretim biçimi  Kendini Yeniden  oluştur - Sun</vt:lpstr>
      <vt:lpstr>     Ben odaklılığın  Oluşumu-V  Teknolojik yeniliklerin Önemi </vt:lpstr>
      <vt:lpstr>Ben odaklılığın  Oluşumu-VI Telkin gücü ve insanın Telkin Edilebilirliği</vt:lpstr>
      <vt:lpstr>Postmodern Ben Odaklı İnsan Ancak kendinden bir şey yaratırsan, bir şeysin demektir</vt:lpstr>
      <vt:lpstr>Postmodern Ben Odaklı İnsan «Postmodren ben odaklığın» diğer «ben» odaklıklardan farkı - I</vt:lpstr>
      <vt:lpstr>Postmoder Ben Odaklı İnsan Postmoden ben- odaklığın diğer ben odaklıklardan farkı-II</vt:lpstr>
      <vt:lpstr>Post modern ben odaklı birey Yeni Kimlikler </vt:lpstr>
      <vt:lpstr>Post modern ben odaklı bireyin Aktif ve Pasif Tip – Aktif Tip - I</vt:lpstr>
      <vt:lpstr>Post modern ben odaklı bireyin Aktif ve Pasif Tip   / Aktif Tip-II</vt:lpstr>
      <vt:lpstr>PowerPoint Presentation</vt:lpstr>
      <vt:lpstr>Post modern ben odaklı bireyin Aktif ve Pasif Tip   / Pasif Ben odaklı  Tip-I</vt:lpstr>
      <vt:lpstr>Post modern ben odaklı bireyin Aktif ve Pasif Tip   / Pasif Ben odaklı Tip - II</vt:lpstr>
      <vt:lpstr>Postmodern Topluluk Kavramı  Tüketime ikna et  Bireyin belli ortak değerler temelinde bağlılık duyduğu topluluklar*</vt:lpstr>
      <vt:lpstr>Pazarlama Yaklaşımları </vt:lpstr>
      <vt:lpstr>Tüketici Odaklı Pazarlama-I</vt:lpstr>
      <vt:lpstr>Tüketici Odaklı Pazarlama-II </vt:lpstr>
      <vt:lpstr>Post Modern Toplumsal Yapı-I</vt:lpstr>
      <vt:lpstr>Post Modern Toplumsal Yapı-II Üst- Gerçeklik</vt:lpstr>
      <vt:lpstr>Post Modern Toplumsal Yapı-III Parçalanma (Fragmentation):</vt:lpstr>
      <vt:lpstr>. Post Modern Toplumsal Yapı -IV Açıklık/Hoşgörü</vt:lpstr>
      <vt:lpstr>Pazarlamada Postmodern Toplulukların Etkisi-I</vt:lpstr>
      <vt:lpstr>Pazarlamada Postmodern Toplulukların Etkisi-II Konsept pazarlaması (concept marketing) için toplulukların önemi</vt:lpstr>
      <vt:lpstr>Pazarlamada Postmodern Toplulukların Etkisi-III Konsept pazarlaması (concept marketing) için toplulukların önemi</vt:lpstr>
      <vt:lpstr>Pazarlamada Postmodern Toplulukların Etkisi-IV Sanal Topluluklar</vt:lpstr>
      <vt:lpstr>Pazarlamada Postmodern Toplulukların Etkisi-V Bağlantı Değeri-I</vt:lpstr>
      <vt:lpstr>Pazarlamada Postmodern Toplulukların Etkisi-VI Bağlantı Değeri-II</vt:lpstr>
      <vt:lpstr>Pazarlamada Postmodern Toplulukların Etkisi- VII  Sosyal amaçlı destek unsurları</vt:lpstr>
      <vt:lpstr> Pazarlamada Postmodern Toplulukların Etkisi-VIII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Postmodernizm kelimesindeki "post-", İngilizcede bir ön ektir ve "bir şeyden daha sonra, sonraki, sonrası, ...den sonra gelen" ve "eklenti, ilâve, ekleme" anlamlarında kullanılır: Dilimizde "yeni, çağdaş, ilerici, yenici"anlamlarına gelen "modern" veya "modernizm" ise Lâtince "modernus"kelimesinden gelmektedir. M.S. V. yüzyıldan itibaren kullanılan kelime ilk olarak Hristiyanlık öncesi dönem ile sonrası dönemi ayırmak için kullamlmıştır. Bu kullamşa göre, Hristiyan olmak modern olmak demektir</dc:title>
  <dc:creator>medikal_müdür</dc:creator>
  <cp:lastModifiedBy>FC</cp:lastModifiedBy>
  <cp:revision>132</cp:revision>
  <dcterms:created xsi:type="dcterms:W3CDTF">2014-02-15T13:17:32Z</dcterms:created>
  <dcterms:modified xsi:type="dcterms:W3CDTF">2017-09-17T20:20:42Z</dcterms:modified>
</cp:coreProperties>
</file>